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7" r:id="rId2"/>
    <p:sldId id="258" r:id="rId3"/>
    <p:sldId id="259" r:id="rId4"/>
    <p:sldId id="260" r:id="rId5"/>
    <p:sldId id="261" r:id="rId6"/>
    <p:sldId id="265" r:id="rId7"/>
    <p:sldId id="266" r:id="rId8"/>
    <p:sldId id="296" r:id="rId9"/>
    <p:sldId id="262" r:id="rId10"/>
    <p:sldId id="263" r:id="rId11"/>
    <p:sldId id="295" r:id="rId12"/>
    <p:sldId id="293" r:id="rId13"/>
    <p:sldId id="264" r:id="rId14"/>
    <p:sldId id="294" r:id="rId15"/>
    <p:sldId id="280" r:id="rId16"/>
    <p:sldId id="276" r:id="rId17"/>
    <p:sldId id="277" r:id="rId18"/>
    <p:sldId id="278" r:id="rId19"/>
    <p:sldId id="27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28" autoAdjust="0"/>
    <p:restoredTop sz="94660"/>
  </p:normalViewPr>
  <p:slideViewPr>
    <p:cSldViewPr snapToGrid="0">
      <p:cViewPr varScale="1">
        <p:scale>
          <a:sx n="81" d="100"/>
          <a:sy n="81" d="100"/>
        </p:scale>
        <p:origin x="114" y="294"/>
      </p:cViewPr>
      <p:guideLst/>
    </p:cSldViewPr>
  </p:slideViewPr>
  <p:notesTextViewPr>
    <p:cViewPr>
      <p:scale>
        <a:sx n="1" d="1"/>
        <a:sy n="1" d="1"/>
      </p:scale>
      <p:origin x="0" y="0"/>
    </p:cViewPr>
  </p:notesTextViewPr>
  <p:notesViewPr>
    <p:cSldViewPr snapToGrid="0">
      <p:cViewPr>
        <p:scale>
          <a:sx n="125" d="100"/>
          <a:sy n="125" d="100"/>
        </p:scale>
        <p:origin x="1858"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BB373E-05FB-48E1-9292-D5B778E93231}" type="datetimeFigureOut">
              <a:rPr lang="en-US" smtClean="0"/>
              <a:t>12/21/2021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A050DC-2F9A-4F25-BD79-0F0FDFEC6595}"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184DA70-C731-4C70-880D-CCD4705E623C}" type="datetime1">
              <a:rPr lang="en-US" smtClean="0"/>
              <a:t>12/21/2021</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3A98EE3D-8CD1-4C3F-BD1C-C98C9596463C}"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12/21/2021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12/21/2021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12/21/2021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12/21/2021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12/21/2021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12/21/2021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a:fill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a:fill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2D6E202-B606-4609-B914-27C9371A1F6D}" type="datetime1">
              <a:rPr lang="en-US" smtClean="0"/>
              <a:t>12/21/2021</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building, sitting, bench, side&#10;&#10;Description automatically generated"/>
          <p:cNvPicPr>
            <a:picLocks noChangeAspect="1"/>
          </p:cNvPicPr>
          <p:nvPr/>
        </p:nvPicPr>
        <p:blipFill rotWithShape="1">
          <a:blip r:embed="rId2">
            <a:alphaModFix amt="50000"/>
            <a:extLst>
              <a:ext uri="{28A0092B-C50C-407E-A947-70E740481C1C}">
                <a14:useLocalDpi xmlns:a14="http://schemas.microsoft.com/office/drawing/2010/main" val="0"/>
              </a:ext>
            </a:extLst>
          </a:blip>
          <a:srcRect t="24716" r="-1" b="37315"/>
          <a:stretch>
            <a:fillRect/>
          </a:stretch>
        </p:blipFill>
        <p:spPr>
          <a:xfrm>
            <a:off x="-7889" y="10"/>
            <a:ext cx="12191980" cy="6857990"/>
          </a:xfrm>
          <a:prstGeom prst="rect">
            <a:avLst/>
          </a:prstGeom>
        </p:spPr>
      </p:pic>
      <p:sp>
        <p:nvSpPr>
          <p:cNvPr id="2" name="Title 1"/>
          <p:cNvSpPr>
            <a:spLocks noGrp="1"/>
          </p:cNvSpPr>
          <p:nvPr>
            <p:ph type="ctrTitle"/>
          </p:nvPr>
        </p:nvSpPr>
        <p:spPr>
          <a:xfrm>
            <a:off x="2833428" y="1432688"/>
            <a:ext cx="6815669" cy="1515533"/>
          </a:xfrm>
        </p:spPr>
        <p:txBody>
          <a:bodyPr>
            <a:normAutofit/>
          </a:bodyPr>
          <a:lstStyle/>
          <a:p>
            <a:r>
              <a:rPr lang="en-US" b="1" spc="300" dirty="0" smtClean="0">
                <a:solidFill>
                  <a:srgbClr val="FFFFFF"/>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EPROJECT SEM 2</a:t>
            </a:r>
            <a:endParaRPr lang="en-US" b="1" spc="300" dirty="0">
              <a:solidFill>
                <a:srgbClr val="FFFFFF"/>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688091" y="3760417"/>
            <a:ext cx="6815669" cy="1320802"/>
          </a:xfrm>
        </p:spPr>
        <p:txBody>
          <a:bodyPr>
            <a:noAutofit/>
          </a:bodyPr>
          <a:lstStyle/>
          <a:p>
            <a:r>
              <a:rPr lang="en-US" sz="2400" b="1" dirty="0" smtClean="0">
                <a:solidFill>
                  <a:srgbClr val="FFFFFF"/>
                </a:solidFill>
                <a:latin typeface="Times New Roman" panose="02020603050405020304" pitchFamily="18" charset="0"/>
                <a:cs typeface="Times New Roman" panose="02020603050405020304" pitchFamily="18" charset="0"/>
              </a:rPr>
              <a:t>MOVIE TICKET</a:t>
            </a:r>
            <a:endParaRPr lang="en-US" sz="2400" dirty="0">
              <a:solidFill>
                <a:srgbClr val="FFFFFF"/>
              </a:solidFill>
              <a:latin typeface="Times New Roman" panose="02020603050405020304" pitchFamily="18" charset="0"/>
              <a:cs typeface="Times New Roman" panose="02020603050405020304" pitchFamily="18" charset="0"/>
            </a:endParaRPr>
          </a:p>
          <a:p>
            <a:r>
              <a:rPr lang="en-US" sz="2400" b="1" dirty="0" smtClean="0">
                <a:solidFill>
                  <a:srgbClr val="FFFFFF"/>
                </a:solidFill>
                <a:latin typeface="Times New Roman" panose="02020603050405020304" pitchFamily="18" charset="0"/>
                <a:cs typeface="Times New Roman" panose="02020603050405020304" pitchFamily="18" charset="0"/>
              </a:rPr>
              <a:t>Group </a:t>
            </a:r>
            <a:r>
              <a:rPr lang="en-US" sz="2400" b="1" dirty="0" smtClean="0">
                <a:solidFill>
                  <a:srgbClr val="FFFFFF"/>
                </a:solidFill>
                <a:latin typeface="Times New Roman" panose="02020603050405020304" pitchFamily="18" charset="0"/>
                <a:cs typeface="Times New Roman" panose="02020603050405020304" pitchFamily="18" charset="0"/>
              </a:rPr>
              <a:t>1</a:t>
            </a:r>
            <a:endParaRPr lang="en-US" sz="2400" b="1" dirty="0">
              <a:solidFill>
                <a:srgbClr val="FFFFFF"/>
              </a:solidFill>
              <a:latin typeface="Times New Roman" panose="02020603050405020304" pitchFamily="18" charset="0"/>
              <a:cs typeface="Times New Roman" panose="02020603050405020304" pitchFamily="18" charset="0"/>
            </a:endParaRPr>
          </a:p>
          <a:p>
            <a:r>
              <a:rPr lang="en-US" sz="2400" dirty="0" err="1" smtClean="0">
                <a:solidFill>
                  <a:srgbClr val="FFFFFF"/>
                </a:solidFill>
                <a:latin typeface="Times New Roman" panose="02020603050405020304" pitchFamily="18" charset="0"/>
                <a:cs typeface="Times New Roman" panose="02020603050405020304" pitchFamily="18" charset="0"/>
              </a:rPr>
              <a:t>Nguyễn</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Hùng</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Anh</a:t>
            </a:r>
            <a:r>
              <a:rPr lang="en-US" sz="2400" dirty="0" smtClean="0">
                <a:solidFill>
                  <a:srgbClr val="FFFFFF"/>
                </a:solidFill>
                <a:latin typeface="Times New Roman" panose="02020603050405020304" pitchFamily="18" charset="0"/>
                <a:cs typeface="Times New Roman" panose="02020603050405020304" pitchFamily="18" charset="0"/>
              </a:rPr>
              <a:t> – C2009G0054</a:t>
            </a:r>
          </a:p>
          <a:p>
            <a:r>
              <a:rPr lang="en-US" sz="2400" dirty="0" err="1" smtClean="0">
                <a:solidFill>
                  <a:srgbClr val="FFFFFF"/>
                </a:solidFill>
                <a:latin typeface="Times New Roman" panose="02020603050405020304" pitchFamily="18" charset="0"/>
                <a:cs typeface="Times New Roman" panose="02020603050405020304" pitchFamily="18" charset="0"/>
              </a:rPr>
              <a:t>Ngô</a:t>
            </a:r>
            <a:r>
              <a:rPr lang="en-US" sz="2400" dirty="0" smtClean="0">
                <a:solidFill>
                  <a:srgbClr val="FFFFFF"/>
                </a:solidFill>
                <a:latin typeface="Times New Roman" panose="02020603050405020304" pitchFamily="18" charset="0"/>
                <a:cs typeface="Times New Roman" panose="02020603050405020304" pitchFamily="18" charset="0"/>
              </a:rPr>
              <a:t> Minh </a:t>
            </a:r>
            <a:r>
              <a:rPr lang="en-US" sz="2400" dirty="0" err="1" smtClean="0">
                <a:solidFill>
                  <a:srgbClr val="FFFFFF"/>
                </a:solidFill>
                <a:latin typeface="Times New Roman" panose="02020603050405020304" pitchFamily="18" charset="0"/>
                <a:cs typeface="Times New Roman" panose="02020603050405020304" pitchFamily="18" charset="0"/>
              </a:rPr>
              <a:t>Hiếu</a:t>
            </a:r>
            <a:r>
              <a:rPr lang="en-US" sz="2400" dirty="0" smtClean="0">
                <a:solidFill>
                  <a:srgbClr val="FFFFFF"/>
                </a:solidFill>
                <a:latin typeface="Times New Roman" panose="02020603050405020304" pitchFamily="18" charset="0"/>
                <a:cs typeface="Times New Roman" panose="02020603050405020304" pitchFamily="18" charset="0"/>
              </a:rPr>
              <a:t> – C2009G0040</a:t>
            </a:r>
          </a:p>
          <a:p>
            <a:r>
              <a:rPr lang="en-US" sz="2400" dirty="0" err="1" smtClean="0">
                <a:solidFill>
                  <a:srgbClr val="FFFFFF"/>
                </a:solidFill>
                <a:latin typeface="Times New Roman" panose="02020603050405020304" pitchFamily="18" charset="0"/>
                <a:cs typeface="Times New Roman" panose="02020603050405020304" pitchFamily="18" charset="0"/>
              </a:rPr>
              <a:t>Nguyễn</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Quốc</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Bảo</a:t>
            </a:r>
            <a:r>
              <a:rPr lang="en-US" sz="2400" dirty="0" smtClean="0">
                <a:solidFill>
                  <a:srgbClr val="FFFFFF"/>
                </a:solidFill>
                <a:latin typeface="Times New Roman" panose="02020603050405020304" pitchFamily="18" charset="0"/>
                <a:cs typeface="Times New Roman" panose="02020603050405020304" pitchFamily="18" charset="0"/>
              </a:rPr>
              <a:t> – C2009G0052</a:t>
            </a:r>
            <a:endParaRPr lang="en-US" sz="2400" dirty="0">
              <a:solidFill>
                <a:srgbClr val="FFFFFF"/>
              </a:solidFill>
              <a:latin typeface="Times New Roman" panose="02020603050405020304" pitchFamily="18" charset="0"/>
              <a:cs typeface="Times New Roman" panose="02020603050405020304" pitchFamily="18" charset="0"/>
            </a:endParaRPr>
          </a:p>
          <a:p>
            <a:endParaRPr lang="en-US" sz="2400" dirty="0">
              <a:solidFill>
                <a:srgbClr val="FFFFFF"/>
              </a:solidFill>
              <a:latin typeface="Times New Roman" panose="02020603050405020304" pitchFamily="18" charset="0"/>
              <a:cs typeface="Times New Roman" panose="02020603050405020304" pitchFamily="18" charset="0"/>
            </a:endParaRPr>
          </a:p>
        </p:txBody>
      </p:sp>
      <p:cxnSp>
        <p:nvCxnSpPr>
          <p:cNvPr id="12" name="Straight Connector 11"/>
          <p:cNvCxnSpPr>
            <a:cxnSpLocks noGrp="1" noRot="1" noChangeAspect="1" noMove="1" noResize="1" noEditPoints="1" noAdjustHandles="1" noChangeArrowheads="1" noChangeShapeType="1"/>
          </p:cNvCxnSpPr>
          <p:nvPr/>
        </p:nvCxnSpPr>
        <p:spPr>
          <a:xfrm>
            <a:off x="3699932" y="3510608"/>
            <a:ext cx="5120640"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4694131" y="963275"/>
            <a:ext cx="2787943" cy="769441"/>
          </a:xfrm>
          <a:prstGeom prst="rect">
            <a:avLst/>
          </a:prstGeom>
          <a:noFill/>
        </p:spPr>
        <p:txBody>
          <a:bodyPr wrap="none" lIns="91440" tIns="45720" rIns="91440" bIns="45720">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PRESENT</a:t>
            </a:r>
            <a:endParaRPr lang="en-US"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endParaRPr>
          </a:p>
        </p:txBody>
      </p:sp>
      <p:sp>
        <p:nvSpPr>
          <p:cNvPr id="25" name="TextBox 8"/>
          <p:cNvSpPr txBox="1"/>
          <p:nvPr/>
        </p:nvSpPr>
        <p:spPr>
          <a:xfrm>
            <a:off x="0" y="48641"/>
            <a:ext cx="12191853" cy="523220"/>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2800" b="1" i="1" dirty="0" smtClean="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APTECH</a:t>
            </a:r>
            <a:endParaRPr lang="ko-KR" altLang="en-US" sz="2800" b="1" i="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0481" y="620492"/>
            <a:ext cx="1387929" cy="1387929"/>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useBgFill="1">
        <p:nvSpPr>
          <p:cNvPr id="19" name="Rectangle 1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a:spLocks noGrp="1" noRot="1" noChangeAspect="1" noMove="1" noResize="1" noEditPoints="1" noAdjustHandles="1" noChangeArrowheads="1" noChangeShapeType="1" noTextEdit="1"/>
          </p:cNvSpPr>
          <p:nvPr/>
        </p:nvSpPr>
        <p:spPr>
          <a:xfrm>
            <a:off x="484631" y="484632"/>
            <a:ext cx="11222737"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421" y="796374"/>
            <a:ext cx="10583158" cy="880027"/>
          </a:xfrm>
        </p:spPr>
        <p:txBody>
          <a:bodyPr>
            <a:normAutofit/>
          </a:bodyPr>
          <a:lstStyle/>
          <a:p>
            <a:r>
              <a:rPr lang="en-US" b="1" i="1" dirty="0">
                <a:solidFill>
                  <a:srgbClr val="FFFFFF"/>
                </a:solidFill>
                <a:latin typeface="Times New Roman" panose="02020603050405020304" pitchFamily="18" charset="0"/>
                <a:cs typeface="Times New Roman" panose="02020603050405020304" pitchFamily="18" charset="0"/>
              </a:rPr>
              <a:t>3. </a:t>
            </a:r>
            <a:r>
              <a:rPr lang="en-US" b="1" i="1" dirty="0" smtClean="0">
                <a:solidFill>
                  <a:srgbClr val="FFFFFF"/>
                </a:solidFill>
                <a:latin typeface="Times New Roman" panose="02020603050405020304" pitchFamily="18" charset="0"/>
                <a:cs typeface="Times New Roman" panose="02020603050405020304" pitchFamily="18" charset="0"/>
              </a:rPr>
              <a:t>Description of the system</a:t>
            </a:r>
            <a:endParaRPr lang="en-US" dirty="0">
              <a:solidFill>
                <a:srgbClr val="FFFFFF"/>
              </a:solidFill>
            </a:endParaRPr>
          </a:p>
        </p:txBody>
      </p:sp>
      <p:sp>
        <p:nvSpPr>
          <p:cNvPr id="23" name="Rectangle 22"/>
          <p:cNvSpPr>
            <a:spLocks noGrp="1" noRot="1" noChangeAspect="1" noMove="1" noResize="1" noEditPoints="1" noAdjustHandles="1" noChangeArrowheads="1" noChangeShapeType="1" noTextEdit="1"/>
          </p:cNvSpPr>
          <p:nvPr/>
        </p:nvSpPr>
        <p:spPr>
          <a:xfrm>
            <a:off x="650747" y="648377"/>
            <a:ext cx="10890504"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5" name="Rectangle 24"/>
          <p:cNvSpPr>
            <a:spLocks noGrp="1" noRot="1" noChangeAspect="1" noMove="1" noResize="1" noEditPoints="1" noAdjustHandles="1" noChangeArrowheads="1" noChangeShapeType="1" noTextEdit="1"/>
          </p:cNvSpPr>
          <p:nvPr/>
        </p:nvSpPr>
        <p:spPr>
          <a:xfrm>
            <a:off x="0" y="2286000"/>
            <a:ext cx="12192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456" y="2448899"/>
            <a:ext cx="11057795" cy="4409101"/>
          </a:xfrm>
        </p:spPr>
        <p:txBody>
          <a:bodyPr>
            <a:noAutofit/>
          </a:bodyPr>
          <a:lstStyle/>
          <a:p>
            <a:pPr algn="just">
              <a:lnSpc>
                <a:spcPct val="90000"/>
              </a:lnSpc>
              <a:buFont typeface="Wingdings" panose="05000000000000000000" pitchFamily="2" charset="2"/>
              <a:buChar char="v"/>
            </a:pPr>
            <a:r>
              <a:rPr lang="vi-VN" dirty="0">
                <a:latin typeface="Times New Roman" panose="02020603050405020304" pitchFamily="18" charset="0"/>
                <a:cs typeface="Times New Roman" panose="02020603050405020304" pitchFamily="18" charset="0"/>
              </a:rPr>
              <a:t>Module </a:t>
            </a:r>
            <a:r>
              <a:rPr lang="en-US" dirty="0" smtClean="0">
                <a:latin typeface="Times New Roman" panose="02020603050405020304" pitchFamily="18" charset="0"/>
                <a:cs typeface="Times New Roman" panose="02020603050405020304" pitchFamily="18" charset="0"/>
              </a:rPr>
              <a:t>for</a:t>
            </a:r>
            <a:r>
              <a:rPr lang="vi-VN"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admin: </a:t>
            </a:r>
          </a:p>
          <a:p>
            <a:pPr lvl="1" algn="just">
              <a:lnSpc>
                <a:spcPct val="90000"/>
              </a:lnSpc>
              <a:buFont typeface="Arial" panose="020B0604020202020204" pitchFamily="34" charset="0"/>
              <a:buChar char="•"/>
            </a:pPr>
            <a:r>
              <a:rPr lang="en-US" altLang="vi-VN" sz="2400" dirty="0" smtClean="0">
                <a:latin typeface="Times New Roman" panose="02020603050405020304" pitchFamily="18" charset="0"/>
                <a:cs typeface="Times New Roman" panose="02020603050405020304" pitchFamily="18" charset="0"/>
              </a:rPr>
              <a:t>Display a list of </a:t>
            </a:r>
            <a:r>
              <a:rPr lang="en-US" altLang="vi-VN" sz="2400" dirty="0" smtClean="0">
                <a:latin typeface="Times New Roman" panose="02020603050405020304" pitchFamily="18" charset="0"/>
                <a:cs typeface="Times New Roman" panose="02020603050405020304" pitchFamily="18" charset="0"/>
              </a:rPr>
              <a:t>movies</a:t>
            </a:r>
            <a:r>
              <a:rPr lang="vi-VN" sz="2400" dirty="0" smtClean="0">
                <a:latin typeface="Times New Roman" panose="02020603050405020304" pitchFamily="18" charset="0"/>
                <a:cs typeface="Times New Roman" panose="02020603050405020304" pitchFamily="18" charset="0"/>
              </a:rPr>
              <a:t>.</a:t>
            </a:r>
            <a:endParaRPr lang="vi-VN" sz="2400" dirty="0">
              <a:latin typeface="Times New Roman" panose="02020603050405020304" pitchFamily="18" charset="0"/>
              <a:cs typeface="Times New Roman" panose="02020603050405020304" pitchFamily="18" charset="0"/>
            </a:endParaRPr>
          </a:p>
          <a:p>
            <a:pPr lvl="1" algn="just">
              <a:lnSpc>
                <a:spcPct val="90000"/>
              </a:lnSpc>
              <a:buFont typeface="Arial" panose="020B0604020202020204" pitchFamily="34" charset="0"/>
              <a:buChar char="•"/>
            </a:pPr>
            <a:r>
              <a:rPr lang="en-US" altLang="vi-VN" sz="2400" dirty="0" smtClean="0">
                <a:latin typeface="Times New Roman" panose="02020603050405020304" pitchFamily="18" charset="0"/>
                <a:cs typeface="Times New Roman" panose="02020603050405020304" pitchFamily="18" charset="0"/>
              </a:rPr>
              <a:t>Display a list of </a:t>
            </a:r>
            <a:r>
              <a:rPr lang="en-US" altLang="vi-VN" sz="2400" dirty="0" smtClean="0">
                <a:latin typeface="Times New Roman" panose="02020603050405020304" pitchFamily="18" charset="0"/>
                <a:cs typeface="Times New Roman" panose="02020603050405020304" pitchFamily="18" charset="0"/>
              </a:rPr>
              <a:t>schedules by movie.</a:t>
            </a:r>
            <a:endParaRPr lang="en-US" altLang="vi-VN" sz="2400" dirty="0">
              <a:latin typeface="Times New Roman" panose="02020603050405020304" pitchFamily="18" charset="0"/>
              <a:cs typeface="Times New Roman" panose="02020603050405020304" pitchFamily="18" charset="0"/>
            </a:endParaRPr>
          </a:p>
          <a:p>
            <a:pPr lvl="1" algn="just">
              <a:lnSpc>
                <a:spcPct val="90000"/>
              </a:lnSpc>
              <a:buFont typeface="Arial" panose="020B0604020202020204" pitchFamily="34" charset="0"/>
              <a:buChar char="•"/>
            </a:pPr>
            <a:r>
              <a:rPr lang="en-US" altLang="vi-VN" sz="2400" dirty="0" smtClean="0">
                <a:latin typeface="Times New Roman" panose="02020603050405020304" pitchFamily="18" charset="0"/>
                <a:cs typeface="Times New Roman" panose="02020603050405020304" pitchFamily="18" charset="0"/>
              </a:rPr>
              <a:t>Display a list of users</a:t>
            </a:r>
            <a:r>
              <a:rPr lang="en-US" altLang="vi-VN" sz="2400" dirty="0" smtClean="0">
                <a:latin typeface="Times New Roman" panose="02020603050405020304" pitchFamily="18" charset="0"/>
                <a:cs typeface="Times New Roman" panose="02020603050405020304" pitchFamily="18" charset="0"/>
              </a:rPr>
              <a:t>.</a:t>
            </a:r>
            <a:endParaRPr lang="en-US" altLang="vi-VN" sz="2400" dirty="0">
              <a:latin typeface="Times New Roman" panose="02020603050405020304" pitchFamily="18" charset="0"/>
              <a:cs typeface="Times New Roman" panose="02020603050405020304" pitchFamily="18" charset="0"/>
            </a:endParaRPr>
          </a:p>
          <a:p>
            <a:pPr lvl="1" algn="just">
              <a:lnSpc>
                <a:spcPct val="90000"/>
              </a:lnSpc>
              <a:buFont typeface="Arial" panose="020B0604020202020204" pitchFamily="34" charset="0"/>
              <a:buChar char="•"/>
            </a:pPr>
            <a:r>
              <a:rPr lang="en-US" altLang="vi-VN" sz="2400" dirty="0" smtClean="0">
                <a:latin typeface="Times New Roman" panose="02020603050405020304" pitchFamily="18" charset="0"/>
                <a:cs typeface="Times New Roman" panose="02020603050405020304" pitchFamily="18" charset="0"/>
              </a:rPr>
              <a:t>Display </a:t>
            </a:r>
            <a:r>
              <a:rPr lang="en-US" altLang="vi-VN" sz="2400" dirty="0" smtClean="0">
                <a:latin typeface="Times New Roman" panose="02020603050405020304" pitchFamily="18" charset="0"/>
                <a:cs typeface="Times New Roman" panose="02020603050405020304" pitchFamily="18" charset="0"/>
              </a:rPr>
              <a:t>a list of employees.</a:t>
            </a:r>
            <a:endParaRPr lang="en-US" altLang="vi-VN" sz="2400" dirty="0">
              <a:latin typeface="Times New Roman" panose="02020603050405020304" pitchFamily="18" charset="0"/>
              <a:cs typeface="Times New Roman" panose="02020603050405020304" pitchFamily="18" charset="0"/>
            </a:endParaRPr>
          </a:p>
          <a:p>
            <a:pPr lvl="1" algn="just">
              <a:lnSpc>
                <a:spcPct val="90000"/>
              </a:lnSpc>
              <a:buFont typeface="Arial" panose="020B0604020202020204" pitchFamily="34" charset="0"/>
              <a:buChar char="•"/>
            </a:pPr>
            <a:r>
              <a:rPr lang="en-US" altLang="vi-VN" sz="2400" dirty="0" smtClean="0">
                <a:latin typeface="Times New Roman" panose="02020603050405020304" pitchFamily="18" charset="0"/>
                <a:cs typeface="Times New Roman" panose="02020603050405020304" pitchFamily="18" charset="0"/>
              </a:rPr>
              <a:t>Display a list of tickets.</a:t>
            </a:r>
            <a:endParaRPr lang="en-US" altLang="vi-VN" sz="2400" dirty="0">
              <a:latin typeface="Times New Roman" panose="02020603050405020304" pitchFamily="18" charset="0"/>
              <a:cs typeface="Times New Roman" panose="02020603050405020304" pitchFamily="18" charset="0"/>
            </a:endParaRPr>
          </a:p>
          <a:p>
            <a:pPr lvl="1" algn="just">
              <a:lnSpc>
                <a:spcPct val="90000"/>
              </a:lnSpc>
              <a:buFont typeface="Arial" panose="020B0604020202020204" pitchFamily="34" charset="0"/>
              <a:buChar char="•"/>
            </a:pPr>
            <a:r>
              <a:rPr lang="en-US" altLang="vi-VN" sz="2400" dirty="0" smtClean="0">
                <a:latin typeface="Times New Roman" panose="02020603050405020304" pitchFamily="18" charset="0"/>
                <a:cs typeface="Times New Roman" panose="02020603050405020304" pitchFamily="18" charset="0"/>
              </a:rPr>
              <a:t>Order tickets.</a:t>
            </a:r>
          </a:p>
          <a:p>
            <a:pPr lvl="1" algn="just">
              <a:lnSpc>
                <a:spcPct val="90000"/>
              </a:lnSpc>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Display revenue.</a:t>
            </a:r>
            <a:endParaRPr lang="vi-V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useBgFill="1">
        <p:nvSpPr>
          <p:cNvPr id="19" name="Rectangle 1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a:spLocks noGrp="1" noRot="1" noChangeAspect="1" noMove="1" noResize="1" noEditPoints="1" noAdjustHandles="1" noChangeArrowheads="1" noChangeShapeType="1" noTextEdit="1"/>
          </p:cNvSpPr>
          <p:nvPr/>
        </p:nvSpPr>
        <p:spPr>
          <a:xfrm>
            <a:off x="484631" y="484632"/>
            <a:ext cx="11222737"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421" y="796374"/>
            <a:ext cx="10583158" cy="880027"/>
          </a:xfrm>
        </p:spPr>
        <p:txBody>
          <a:bodyPr>
            <a:normAutofit/>
          </a:bodyPr>
          <a:lstStyle/>
          <a:p>
            <a:r>
              <a:rPr lang="en-US" b="1" i="1" dirty="0">
                <a:solidFill>
                  <a:srgbClr val="FFFFFF"/>
                </a:solidFill>
                <a:latin typeface="Times New Roman" panose="02020603050405020304" pitchFamily="18" charset="0"/>
                <a:cs typeface="Times New Roman" panose="02020603050405020304" pitchFamily="18" charset="0"/>
              </a:rPr>
              <a:t>3. </a:t>
            </a:r>
            <a:r>
              <a:rPr lang="en-US" b="1" i="1" dirty="0" smtClean="0">
                <a:solidFill>
                  <a:srgbClr val="FFFFFF"/>
                </a:solidFill>
                <a:latin typeface="Times New Roman" panose="02020603050405020304" pitchFamily="18" charset="0"/>
                <a:cs typeface="Times New Roman" panose="02020603050405020304" pitchFamily="18" charset="0"/>
              </a:rPr>
              <a:t>Description of the system</a:t>
            </a:r>
            <a:endParaRPr lang="en-US" dirty="0">
              <a:solidFill>
                <a:srgbClr val="FFFFFF"/>
              </a:solidFill>
            </a:endParaRPr>
          </a:p>
        </p:txBody>
      </p:sp>
      <p:sp>
        <p:nvSpPr>
          <p:cNvPr id="23" name="Rectangle 22"/>
          <p:cNvSpPr>
            <a:spLocks noGrp="1" noRot="1" noChangeAspect="1" noMove="1" noResize="1" noEditPoints="1" noAdjustHandles="1" noChangeArrowheads="1" noChangeShapeType="1" noTextEdit="1"/>
          </p:cNvSpPr>
          <p:nvPr/>
        </p:nvSpPr>
        <p:spPr>
          <a:xfrm>
            <a:off x="650747" y="648377"/>
            <a:ext cx="10890504"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5" name="Rectangle 24"/>
          <p:cNvSpPr>
            <a:spLocks noGrp="1" noRot="1" noChangeAspect="1" noMove="1" noResize="1" noEditPoints="1" noAdjustHandles="1" noChangeArrowheads="1" noChangeShapeType="1" noTextEdit="1"/>
          </p:cNvSpPr>
          <p:nvPr/>
        </p:nvSpPr>
        <p:spPr>
          <a:xfrm>
            <a:off x="0" y="2286000"/>
            <a:ext cx="12192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456" y="2448899"/>
            <a:ext cx="11057795" cy="4409101"/>
          </a:xfrm>
        </p:spPr>
        <p:txBody>
          <a:bodyPr>
            <a:noAutofit/>
          </a:bodyPr>
          <a:lstStyle/>
          <a:p>
            <a:pPr algn="just">
              <a:lnSpc>
                <a:spcPct val="90000"/>
              </a:lnSpc>
              <a:buFont typeface="Wingdings" panose="05000000000000000000" pitchFamily="2" charset="2"/>
              <a:buChar char="v"/>
            </a:pPr>
            <a:r>
              <a:rPr lang="vi-VN" dirty="0">
                <a:latin typeface="Times New Roman" panose="02020603050405020304" pitchFamily="18" charset="0"/>
                <a:cs typeface="Times New Roman" panose="02020603050405020304" pitchFamily="18" charset="0"/>
              </a:rPr>
              <a:t>Module </a:t>
            </a:r>
            <a:r>
              <a:rPr lang="en-US" dirty="0" smtClean="0">
                <a:latin typeface="Times New Roman" panose="02020603050405020304" pitchFamily="18" charset="0"/>
                <a:cs typeface="Times New Roman" panose="02020603050405020304" pitchFamily="18" charset="0"/>
              </a:rPr>
              <a:t>for</a:t>
            </a:r>
            <a:r>
              <a:rPr lang="vi-VN"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employee</a:t>
            </a:r>
            <a:r>
              <a:rPr lang="vi-VN" dirty="0" smtClean="0">
                <a:latin typeface="Times New Roman" panose="02020603050405020304" pitchFamily="18" charset="0"/>
                <a:cs typeface="Times New Roman" panose="02020603050405020304" pitchFamily="18" charset="0"/>
              </a:rPr>
              <a:t>: </a:t>
            </a:r>
            <a:endParaRPr lang="vi-VN" dirty="0">
              <a:latin typeface="Times New Roman" panose="02020603050405020304" pitchFamily="18" charset="0"/>
              <a:cs typeface="Times New Roman" panose="02020603050405020304" pitchFamily="18" charset="0"/>
            </a:endParaRPr>
          </a:p>
          <a:p>
            <a:pPr lvl="1" algn="just">
              <a:lnSpc>
                <a:spcPct val="90000"/>
              </a:lnSpc>
              <a:buFont typeface="Arial" panose="020B0604020202020204" pitchFamily="34" charset="0"/>
              <a:buChar char="•"/>
            </a:pPr>
            <a:r>
              <a:rPr lang="en-US" altLang="vi-VN" sz="2400" dirty="0" smtClean="0">
                <a:latin typeface="Times New Roman" panose="02020603050405020304" pitchFamily="18" charset="0"/>
                <a:cs typeface="Times New Roman" panose="02020603050405020304" pitchFamily="18" charset="0"/>
              </a:rPr>
              <a:t>Display a list of </a:t>
            </a:r>
            <a:r>
              <a:rPr lang="en-US" altLang="vi-VN" sz="2400" dirty="0" smtClean="0">
                <a:latin typeface="Times New Roman" panose="02020603050405020304" pitchFamily="18" charset="0"/>
                <a:cs typeface="Times New Roman" panose="02020603050405020304" pitchFamily="18" charset="0"/>
              </a:rPr>
              <a:t>movies</a:t>
            </a:r>
            <a:r>
              <a:rPr lang="vi-VN" sz="2400" dirty="0" smtClean="0">
                <a:latin typeface="Times New Roman" panose="02020603050405020304" pitchFamily="18" charset="0"/>
                <a:cs typeface="Times New Roman" panose="02020603050405020304" pitchFamily="18" charset="0"/>
              </a:rPr>
              <a:t>.</a:t>
            </a:r>
            <a:endParaRPr lang="vi-VN" sz="2400" dirty="0">
              <a:latin typeface="Times New Roman" panose="02020603050405020304" pitchFamily="18" charset="0"/>
              <a:cs typeface="Times New Roman" panose="02020603050405020304" pitchFamily="18" charset="0"/>
            </a:endParaRPr>
          </a:p>
          <a:p>
            <a:pPr lvl="1" algn="just">
              <a:lnSpc>
                <a:spcPct val="90000"/>
              </a:lnSpc>
              <a:buFont typeface="Arial" panose="020B0604020202020204" pitchFamily="34" charset="0"/>
              <a:buChar char="•"/>
            </a:pPr>
            <a:r>
              <a:rPr lang="en-US" altLang="vi-VN" sz="2400" dirty="0" smtClean="0">
                <a:latin typeface="Times New Roman" panose="02020603050405020304" pitchFamily="18" charset="0"/>
                <a:cs typeface="Times New Roman" panose="02020603050405020304" pitchFamily="18" charset="0"/>
              </a:rPr>
              <a:t>Display a list of </a:t>
            </a:r>
            <a:r>
              <a:rPr lang="en-US" altLang="vi-VN" sz="2400" dirty="0" smtClean="0">
                <a:latin typeface="Times New Roman" panose="02020603050405020304" pitchFamily="18" charset="0"/>
                <a:cs typeface="Times New Roman" panose="02020603050405020304" pitchFamily="18" charset="0"/>
              </a:rPr>
              <a:t>schedules by movie.</a:t>
            </a:r>
            <a:endParaRPr lang="en-US" altLang="vi-VN" sz="2400" dirty="0">
              <a:latin typeface="Times New Roman" panose="02020603050405020304" pitchFamily="18" charset="0"/>
              <a:cs typeface="Times New Roman" panose="02020603050405020304" pitchFamily="18" charset="0"/>
            </a:endParaRPr>
          </a:p>
          <a:p>
            <a:pPr lvl="1" algn="just">
              <a:lnSpc>
                <a:spcPct val="90000"/>
              </a:lnSpc>
              <a:buFont typeface="Arial" panose="020B0604020202020204" pitchFamily="34" charset="0"/>
              <a:buChar char="•"/>
            </a:pPr>
            <a:r>
              <a:rPr lang="en-US" altLang="vi-VN" sz="2400" dirty="0" smtClean="0">
                <a:latin typeface="Times New Roman" panose="02020603050405020304" pitchFamily="18" charset="0"/>
                <a:cs typeface="Times New Roman" panose="02020603050405020304" pitchFamily="18" charset="0"/>
              </a:rPr>
              <a:t>Display a list of users</a:t>
            </a:r>
            <a:r>
              <a:rPr lang="en-US" altLang="vi-VN" sz="2400" dirty="0" smtClean="0">
                <a:latin typeface="Times New Roman" panose="02020603050405020304" pitchFamily="18" charset="0"/>
                <a:cs typeface="Times New Roman" panose="02020603050405020304" pitchFamily="18" charset="0"/>
              </a:rPr>
              <a:t>.</a:t>
            </a:r>
            <a:endParaRPr lang="en-US" altLang="vi-VN" sz="2400" dirty="0">
              <a:latin typeface="Times New Roman" panose="02020603050405020304" pitchFamily="18" charset="0"/>
              <a:cs typeface="Times New Roman" panose="02020603050405020304" pitchFamily="18" charset="0"/>
            </a:endParaRPr>
          </a:p>
          <a:p>
            <a:pPr lvl="1" algn="just">
              <a:lnSpc>
                <a:spcPct val="90000"/>
              </a:lnSpc>
              <a:buFont typeface="Arial" panose="020B0604020202020204" pitchFamily="34" charset="0"/>
              <a:buChar char="•"/>
            </a:pPr>
            <a:r>
              <a:rPr lang="en-US" altLang="vi-VN" sz="2400" dirty="0" smtClean="0">
                <a:latin typeface="Times New Roman" panose="02020603050405020304" pitchFamily="18" charset="0"/>
                <a:cs typeface="Times New Roman" panose="02020603050405020304" pitchFamily="18" charset="0"/>
              </a:rPr>
              <a:t>Display a list of tickets.</a:t>
            </a:r>
            <a:endParaRPr lang="en-US" altLang="vi-VN" sz="2400" dirty="0">
              <a:latin typeface="Times New Roman" panose="02020603050405020304" pitchFamily="18" charset="0"/>
              <a:cs typeface="Times New Roman" panose="02020603050405020304" pitchFamily="18" charset="0"/>
            </a:endParaRPr>
          </a:p>
          <a:p>
            <a:pPr lvl="1" algn="just">
              <a:lnSpc>
                <a:spcPct val="90000"/>
              </a:lnSpc>
              <a:buFont typeface="Arial" panose="020B0604020202020204" pitchFamily="34" charset="0"/>
              <a:buChar char="•"/>
            </a:pPr>
            <a:r>
              <a:rPr lang="en-US" altLang="vi-VN" sz="2400" dirty="0" smtClean="0">
                <a:latin typeface="Times New Roman" panose="02020603050405020304" pitchFamily="18" charset="0"/>
                <a:cs typeface="Times New Roman" panose="02020603050405020304" pitchFamily="18" charset="0"/>
              </a:rPr>
              <a:t>Order tickets.</a:t>
            </a:r>
          </a:p>
        </p:txBody>
      </p:sp>
    </p:spTree>
    <p:extLst>
      <p:ext uri="{BB962C8B-B14F-4D97-AF65-F5344CB8AC3E}">
        <p14:creationId xmlns:p14="http://schemas.microsoft.com/office/powerpoint/2010/main" val="7502945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useBgFill="1">
        <p:nvSpPr>
          <p:cNvPr id="19" name="Rectangle 1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a:spLocks noGrp="1" noRot="1" noChangeAspect="1" noMove="1" noResize="1" noEditPoints="1" noAdjustHandles="1" noChangeArrowheads="1" noChangeShapeType="1" noTextEdit="1"/>
          </p:cNvSpPr>
          <p:nvPr/>
        </p:nvSpPr>
        <p:spPr>
          <a:xfrm>
            <a:off x="484631" y="484632"/>
            <a:ext cx="11222737"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421" y="796374"/>
            <a:ext cx="10583158" cy="880027"/>
          </a:xfrm>
        </p:spPr>
        <p:txBody>
          <a:bodyPr>
            <a:normAutofit/>
          </a:bodyPr>
          <a:lstStyle/>
          <a:p>
            <a:r>
              <a:rPr lang="en-US" b="1" i="1" dirty="0">
                <a:solidFill>
                  <a:srgbClr val="FFFFFF"/>
                </a:solidFill>
                <a:latin typeface="Times New Roman" panose="02020603050405020304" pitchFamily="18" charset="0"/>
                <a:cs typeface="Times New Roman" panose="02020603050405020304" pitchFamily="18" charset="0"/>
              </a:rPr>
              <a:t>3. </a:t>
            </a:r>
            <a:r>
              <a:rPr lang="en-US" b="1" i="1" dirty="0" smtClean="0">
                <a:solidFill>
                  <a:srgbClr val="FFFFFF"/>
                </a:solidFill>
                <a:latin typeface="Times New Roman" panose="02020603050405020304" pitchFamily="18" charset="0"/>
                <a:cs typeface="Times New Roman" panose="02020603050405020304" pitchFamily="18" charset="0"/>
              </a:rPr>
              <a:t>Description of the system</a:t>
            </a:r>
            <a:endParaRPr lang="en-US" dirty="0">
              <a:solidFill>
                <a:srgbClr val="FFFFFF"/>
              </a:solidFill>
            </a:endParaRPr>
          </a:p>
        </p:txBody>
      </p:sp>
      <p:sp>
        <p:nvSpPr>
          <p:cNvPr id="23" name="Rectangle 22"/>
          <p:cNvSpPr>
            <a:spLocks noGrp="1" noRot="1" noChangeAspect="1" noMove="1" noResize="1" noEditPoints="1" noAdjustHandles="1" noChangeArrowheads="1" noChangeShapeType="1" noTextEdit="1"/>
          </p:cNvSpPr>
          <p:nvPr/>
        </p:nvSpPr>
        <p:spPr>
          <a:xfrm>
            <a:off x="650747" y="648377"/>
            <a:ext cx="10890504"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5" name="Rectangle 24"/>
          <p:cNvSpPr>
            <a:spLocks noGrp="1" noRot="1" noChangeAspect="1" noMove="1" noResize="1" noEditPoints="1" noAdjustHandles="1" noChangeArrowheads="1" noChangeShapeType="1" noTextEdit="1"/>
          </p:cNvSpPr>
          <p:nvPr/>
        </p:nvSpPr>
        <p:spPr>
          <a:xfrm>
            <a:off x="0" y="2286000"/>
            <a:ext cx="12192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456" y="2448899"/>
            <a:ext cx="11057795" cy="4409101"/>
          </a:xfrm>
        </p:spPr>
        <p:txBody>
          <a:bodyPr>
            <a:noAutofit/>
          </a:bodyPr>
          <a:lstStyle/>
          <a:p>
            <a:pPr algn="just">
              <a:lnSpc>
                <a:spcPct val="90000"/>
              </a:lnSpc>
              <a:buFont typeface="Wingdings" panose="05000000000000000000" pitchFamily="2" charset="2"/>
              <a:buChar char="v"/>
            </a:pPr>
            <a:r>
              <a:rPr lang="vi-VN" dirty="0">
                <a:latin typeface="Times New Roman" panose="02020603050405020304" pitchFamily="18" charset="0"/>
                <a:cs typeface="Times New Roman" panose="02020603050405020304" pitchFamily="18" charset="0"/>
              </a:rPr>
              <a:t>Module </a:t>
            </a:r>
            <a:r>
              <a:rPr lang="en-US" dirty="0" smtClean="0">
                <a:latin typeface="Times New Roman" panose="02020603050405020304" pitchFamily="18" charset="0"/>
                <a:cs typeface="Times New Roman" panose="02020603050405020304" pitchFamily="18" charset="0"/>
              </a:rPr>
              <a:t>for customers</a:t>
            </a:r>
            <a:r>
              <a:rPr lang="vi-VN" dirty="0" smtClean="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a:p>
            <a:pPr lvl="1" algn="just">
              <a:lnSpc>
                <a:spcPct val="90000"/>
              </a:lnSpc>
              <a:buFont typeface="Arial" panose="020B0604020202020204" pitchFamily="34" charset="0"/>
              <a:buChar char="•"/>
            </a:pPr>
            <a:r>
              <a:rPr lang="en-US" altLang="vi-VN" sz="2400" dirty="0" smtClean="0">
                <a:latin typeface="Times New Roman" panose="02020603050405020304" pitchFamily="18" charset="0"/>
                <a:cs typeface="Times New Roman" panose="02020603050405020304" pitchFamily="18" charset="0"/>
              </a:rPr>
              <a:t>View movie information and select a movie.</a:t>
            </a:r>
            <a:endParaRPr lang="en-US" altLang="vi-VN" sz="2400" dirty="0">
              <a:latin typeface="Times New Roman" panose="02020603050405020304" pitchFamily="18" charset="0"/>
              <a:cs typeface="Times New Roman" panose="02020603050405020304" pitchFamily="18" charset="0"/>
            </a:endParaRPr>
          </a:p>
          <a:p>
            <a:pPr lvl="1" algn="just">
              <a:lnSpc>
                <a:spcPct val="90000"/>
              </a:lnSpc>
              <a:buFont typeface="Arial" panose="020B0604020202020204" pitchFamily="34" charset="0"/>
              <a:buChar char="•"/>
            </a:pPr>
            <a:r>
              <a:rPr lang="en-US" altLang="vi-VN" sz="2400" dirty="0" smtClean="0">
                <a:latin typeface="Times New Roman" panose="02020603050405020304" pitchFamily="18" charset="0"/>
                <a:cs typeface="Times New Roman" panose="02020603050405020304" pitchFamily="18" charset="0"/>
              </a:rPr>
              <a:t>Select </a:t>
            </a:r>
            <a:r>
              <a:rPr lang="en-US" altLang="vi-VN" sz="2400" dirty="0" smtClean="0">
                <a:latin typeface="Times New Roman" panose="02020603050405020304" pitchFamily="18" charset="0"/>
                <a:cs typeface="Times New Roman" panose="02020603050405020304" pitchFamily="18" charset="0"/>
              </a:rPr>
              <a:t>schedule.</a:t>
            </a:r>
            <a:endParaRPr lang="en-US" altLang="vi-VN" sz="2400" dirty="0">
              <a:latin typeface="Times New Roman" panose="02020603050405020304" pitchFamily="18" charset="0"/>
              <a:cs typeface="Times New Roman" panose="02020603050405020304" pitchFamily="18" charset="0"/>
            </a:endParaRPr>
          </a:p>
          <a:p>
            <a:pPr lvl="1" algn="just">
              <a:lnSpc>
                <a:spcPct val="90000"/>
              </a:lnSpc>
              <a:buFont typeface="Arial" panose="020B0604020202020204" pitchFamily="34" charset="0"/>
              <a:buChar char="•"/>
            </a:pPr>
            <a:r>
              <a:rPr lang="en-US" altLang="vi-VN" sz="2400" dirty="0" smtClean="0">
                <a:latin typeface="Times New Roman" panose="02020603050405020304" pitchFamily="18" charset="0"/>
                <a:cs typeface="Times New Roman" panose="02020603050405020304" pitchFamily="18" charset="0"/>
              </a:rPr>
              <a:t>Choose a seat.</a:t>
            </a:r>
            <a:endParaRPr lang="en-US" altLang="vi-VN" sz="2400" dirty="0">
              <a:latin typeface="Times New Roman" panose="02020603050405020304" pitchFamily="18" charset="0"/>
              <a:cs typeface="Times New Roman" panose="02020603050405020304" pitchFamily="18" charset="0"/>
            </a:endParaRPr>
          </a:p>
          <a:p>
            <a:pPr lvl="1" algn="just">
              <a:lnSpc>
                <a:spcPct val="90000"/>
              </a:lnSpc>
              <a:buFont typeface="Arial" panose="020B0604020202020204" pitchFamily="34" charset="0"/>
              <a:buChar char="•"/>
            </a:pPr>
            <a:r>
              <a:rPr lang="en-US" altLang="vi-VN" sz="2400" dirty="0" smtClean="0">
                <a:latin typeface="Times New Roman" panose="02020603050405020304" pitchFamily="18" charset="0"/>
                <a:cs typeface="Times New Roman" panose="02020603050405020304" pitchFamily="18" charset="0"/>
              </a:rPr>
              <a:t>Book movie tickets and view booked tickets.</a:t>
            </a:r>
            <a:endParaRPr lang="en-US" altLang="vi-VN" sz="2400" dirty="0">
              <a:latin typeface="Times New Roman" panose="02020603050405020304" pitchFamily="18" charset="0"/>
              <a:cs typeface="Times New Roman" panose="02020603050405020304" pitchFamily="18" charset="0"/>
            </a:endParaRPr>
          </a:p>
          <a:p>
            <a:pPr lvl="1" algn="just">
              <a:lnSpc>
                <a:spcPct val="90000"/>
              </a:lnSpc>
              <a:buFont typeface="Arial" panose="020B0604020202020204" pitchFamily="34" charset="0"/>
              <a:buChar char="•"/>
            </a:pPr>
            <a:r>
              <a:rPr lang="en-US" altLang="vi-VN" sz="2400" dirty="0" smtClean="0">
                <a:latin typeface="Times New Roman" panose="02020603050405020304" pitchFamily="18" charset="0"/>
                <a:cs typeface="Times New Roman" panose="02020603050405020304" pitchFamily="18" charset="0"/>
              </a:rPr>
              <a:t>Personal information management</a:t>
            </a:r>
            <a:r>
              <a:rPr lang="en-US" altLang="vi-VN" sz="2880" dirty="0" smtClean="0">
                <a:latin typeface="Times New Roman" panose="02020603050405020304" pitchFamily="18" charset="0"/>
                <a:cs typeface="Times New Roman" panose="02020603050405020304" pitchFamily="18" charset="0"/>
              </a:rPr>
              <a:t>.</a:t>
            </a:r>
            <a:endParaRPr lang="en-US" altLang="vi-VN" sz="288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952108" y="954756"/>
            <a:ext cx="2730414" cy="4946003"/>
          </a:xfrm>
        </p:spPr>
        <p:txBody>
          <a:bodyPr>
            <a:normAutofit/>
          </a:bodyPr>
          <a:lstStyle/>
          <a:p>
            <a:r>
              <a:rPr lang="en-US" b="1" i="1" dirty="0">
                <a:solidFill>
                  <a:schemeClr val="bg1"/>
                </a:solidFill>
                <a:latin typeface="Times New Roman" panose="02020603050405020304" pitchFamily="18" charset="0"/>
              </a:rPr>
              <a:t>4</a:t>
            </a:r>
            <a:r>
              <a:rPr lang="vi-VN" b="1" i="1" u="none" strike="noStrike" dirty="0">
                <a:solidFill>
                  <a:schemeClr val="bg1"/>
                </a:solidFill>
                <a:effectLst/>
                <a:latin typeface="Times New Roman" panose="02020603050405020304" pitchFamily="18" charset="0"/>
              </a:rPr>
              <a:t>.</a:t>
            </a:r>
            <a:r>
              <a:rPr lang="en-US" b="1" i="1" u="none" strike="noStrike" dirty="0">
                <a:solidFill>
                  <a:schemeClr val="bg1"/>
                </a:solidFill>
                <a:effectLst/>
                <a:latin typeface="Times New Roman" panose="02020603050405020304" pitchFamily="18" charset="0"/>
              </a:rPr>
              <a:t>1</a:t>
            </a:r>
            <a:r>
              <a:rPr lang="vi-VN" b="1" i="1" u="none" strike="noStrike" dirty="0">
                <a:solidFill>
                  <a:schemeClr val="bg1"/>
                </a:solidFill>
                <a:effectLst/>
                <a:latin typeface="Times New Roman" panose="02020603050405020304" pitchFamily="18" charset="0"/>
              </a:rPr>
              <a:t> </a:t>
            </a:r>
            <a:r>
              <a:rPr lang="en-US" b="1" i="1" u="none" strike="noStrike" dirty="0" smtClean="0">
                <a:solidFill>
                  <a:schemeClr val="bg1"/>
                </a:solidFill>
                <a:effectLst/>
                <a:latin typeface="Times New Roman" panose="02020603050405020304" pitchFamily="18" charset="0"/>
              </a:rPr>
              <a:t>ERD Diagram</a:t>
            </a:r>
            <a:endParaRPr lang="en-US" i="1" dirty="0">
              <a:solidFill>
                <a:schemeClr val="bg1"/>
              </a:solidFill>
            </a:endParaRPr>
          </a:p>
        </p:txBody>
      </p:sp>
      <p:sp>
        <p:nvSpPr>
          <p:cNvPr id="14" name="Rectangle 13"/>
          <p:cNvSpPr>
            <a:spLocks noGrp="1" noRot="1" noChangeAspect="1" noMove="1" noResize="1" noEditPoints="1" noAdjustHandles="1" noChangeArrowheads="1" noChangeShapeType="1" noTextEdit="1"/>
          </p:cNvSpPr>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839580"/>
            <a:ext cx="7537704" cy="5176353"/>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474663" y="469900"/>
            <a:ext cx="369500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a:off x="639668" y="635508"/>
            <a:ext cx="3364992"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952108" y="954756"/>
            <a:ext cx="2730414" cy="4946003"/>
          </a:xfrm>
        </p:spPr>
        <p:txBody>
          <a:bodyPr>
            <a:normAutofit/>
          </a:bodyPr>
          <a:lstStyle/>
          <a:p>
            <a:r>
              <a:rPr lang="en-US" b="1" i="1" dirty="0">
                <a:solidFill>
                  <a:schemeClr val="bg1"/>
                </a:solidFill>
                <a:latin typeface="Times New Roman" panose="02020603050405020304" pitchFamily="18" charset="0"/>
              </a:rPr>
              <a:t>4</a:t>
            </a:r>
            <a:r>
              <a:rPr lang="vi-VN" b="1" i="1" u="none" strike="noStrike" dirty="0">
                <a:solidFill>
                  <a:schemeClr val="bg1"/>
                </a:solidFill>
                <a:effectLst/>
                <a:latin typeface="Times New Roman" panose="02020603050405020304" pitchFamily="18" charset="0"/>
              </a:rPr>
              <a:t>.</a:t>
            </a:r>
            <a:r>
              <a:rPr lang="en-US" b="1" i="1" u="none" strike="noStrike" dirty="0">
                <a:solidFill>
                  <a:schemeClr val="bg1"/>
                </a:solidFill>
                <a:effectLst/>
                <a:latin typeface="Times New Roman" panose="02020603050405020304" pitchFamily="18" charset="0"/>
              </a:rPr>
              <a:t>1</a:t>
            </a:r>
            <a:r>
              <a:rPr lang="vi-VN" b="1" i="1" u="none" strike="noStrike" dirty="0">
                <a:solidFill>
                  <a:schemeClr val="bg1"/>
                </a:solidFill>
                <a:effectLst/>
                <a:latin typeface="Times New Roman" panose="02020603050405020304" pitchFamily="18" charset="0"/>
              </a:rPr>
              <a:t> </a:t>
            </a:r>
            <a:r>
              <a:rPr lang="en-US" b="1" i="1" u="none" strike="noStrike" dirty="0" smtClean="0">
                <a:solidFill>
                  <a:schemeClr val="bg1"/>
                </a:solidFill>
                <a:effectLst/>
                <a:latin typeface="Times New Roman" panose="02020603050405020304" pitchFamily="18" charset="0"/>
              </a:rPr>
              <a:t>Database Diagram</a:t>
            </a:r>
            <a:endParaRPr lang="en-US" i="1" dirty="0">
              <a:solidFill>
                <a:schemeClr val="bg1"/>
              </a:solidFill>
            </a:endParaRPr>
          </a:p>
        </p:txBody>
      </p:sp>
      <p:sp>
        <p:nvSpPr>
          <p:cNvPr id="14" name="Rectangle 13"/>
          <p:cNvSpPr>
            <a:spLocks noGrp="1" noRot="1" noChangeAspect="1" noMove="1" noResize="1" noEditPoints="1" noAdjustHandles="1" noChangeArrowheads="1" noChangeShapeType="1" noTextEdit="1"/>
          </p:cNvSpPr>
          <p:nvPr/>
        </p:nvSpPr>
        <p:spPr>
          <a:xfrm>
            <a:off x="4654296" y="0"/>
            <a:ext cx="7537704"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08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954756"/>
            <a:ext cx="7537704" cy="4946003"/>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pSp>
        <p:nvGrpSpPr>
          <p:cNvPr id="9" name="Group 8"/>
          <p:cNvGrpSpPr>
            <a:grpSpLocks noGrp="1" noUngrp="1" noRot="1" noChangeAspect="1" noMove="1" noResize="1"/>
          </p:cNvGrpSpPr>
          <p:nvPr/>
        </p:nvGrpSpPr>
        <p:grpSpPr>
          <a:xfrm>
            <a:off x="-16934" y="0"/>
            <a:ext cx="12231160" cy="6856214"/>
            <a:chOff x="-16934" y="0"/>
            <a:chExt cx="12231160" cy="6856214"/>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a:stretch>
              <a:fillRect/>
            </a:stretch>
          </p:blipFill>
          <p:spPr>
            <a:xfrm>
              <a:off x="-16934" y="3147609"/>
              <a:ext cx="2478024" cy="612648"/>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a:stretch>
              <a:fillRect/>
            </a:stretch>
          </p:blipFill>
          <p:spPr>
            <a:xfrm>
              <a:off x="9736202" y="3147609"/>
              <a:ext cx="2478024" cy="612648"/>
            </a:xfrm>
            <a:prstGeom prst="rect">
              <a:avLst/>
            </a:prstGeom>
          </p:spPr>
        </p:pic>
      </p:grpSp>
      <p:cxnSp>
        <p:nvCxnSpPr>
          <p:cNvPr id="15" name="Straight Connector 14"/>
          <p:cNvCxnSpPr>
            <a:cxnSpLocks noGrp="1" noRot="1" noChangeAspect="1" noMove="1" noResize="1" noEditPoints="1" noAdjustHandles="1" noChangeArrowheads="1" noChangeShapeType="1"/>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19" name="Group 18"/>
          <p:cNvGrpSpPr>
            <a:grpSpLocks noGrp="1" noUngrp="1" noRot="1" noChangeAspect="1" noMove="1" noResize="1"/>
          </p:cNvGrpSpPr>
          <p:nvPr/>
        </p:nvGrpSpPr>
        <p:grpSpPr>
          <a:xfrm>
            <a:off x="0" y="1786"/>
            <a:ext cx="12229962" cy="6856214"/>
            <a:chOff x="-15736" y="0"/>
            <a:chExt cx="12229962" cy="6856214"/>
          </a:xfrm>
        </p:grpSpPr>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7" name="Rectangle 20"/>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8" name="Picture 21"/>
            <p:cNvPicPr>
              <a:picLocks noChangeAspect="1"/>
            </p:cNvPicPr>
            <p:nvPr/>
          </p:nvPicPr>
          <p:blipFill rotWithShape="1">
            <a:blip r:embed="rId6">
              <a:extLst>
                <a:ext uri="{28A0092B-C50C-407E-A947-70E740481C1C}">
                  <a14:useLocalDpi xmlns:a14="http://schemas.microsoft.com/office/drawing/2010/main" val="0"/>
                </a:ext>
              </a:extLst>
            </a:blip>
            <a:srcRect/>
            <a:stretch>
              <a:fillRect/>
            </a:stretch>
          </p:blipFill>
          <p:spPr>
            <a:xfrm>
              <a:off x="-15736" y="3153832"/>
              <a:ext cx="777240" cy="606425"/>
            </a:xfrm>
            <a:prstGeom prst="rect">
              <a:avLst/>
            </a:prstGeom>
          </p:spPr>
        </p:pic>
        <p:pic>
          <p:nvPicPr>
            <p:cNvPr id="29" name="Picture 22"/>
            <p:cNvPicPr>
              <a:picLocks noChangeAspect="1"/>
            </p:cNvPicPr>
            <p:nvPr/>
          </p:nvPicPr>
          <p:blipFill rotWithShape="1">
            <a:blip r:embed="rId6">
              <a:extLst>
                <a:ext uri="{28A0092B-C50C-407E-A947-70E740481C1C}">
                  <a14:useLocalDpi xmlns:a14="http://schemas.microsoft.com/office/drawing/2010/main" val="0"/>
                </a:ext>
              </a:extLst>
            </a:blip>
            <a:srcRect/>
            <a:stretch>
              <a:fillRect/>
            </a:stretch>
          </p:blipFill>
          <p:spPr>
            <a:xfrm>
              <a:off x="11436986" y="3153832"/>
              <a:ext cx="777240" cy="606425"/>
            </a:xfrm>
            <a:prstGeom prst="rect">
              <a:avLst/>
            </a:prstGeom>
          </p:spPr>
        </p:pic>
      </p:grpSp>
      <p:sp>
        <p:nvSpPr>
          <p:cNvPr id="2" name="Title 1"/>
          <p:cNvSpPr>
            <a:spLocks noGrp="1"/>
          </p:cNvSpPr>
          <p:nvPr>
            <p:ph type="title"/>
          </p:nvPr>
        </p:nvSpPr>
        <p:spPr>
          <a:xfrm>
            <a:off x="997528" y="982132"/>
            <a:ext cx="4575958" cy="2538214"/>
          </a:xfrm>
        </p:spPr>
        <p:txBody>
          <a:bodyPr vert="horz" lIns="91440" tIns="45720" rIns="91440" bIns="45720" rtlCol="0" anchor="b">
            <a:normAutofit/>
          </a:bodyPr>
          <a:lstStyle/>
          <a:p>
            <a:r>
              <a:rPr lang="en-US" sz="4800" b="1" dirty="0">
                <a:solidFill>
                  <a:srgbClr val="262626"/>
                </a:solidFill>
                <a:latin typeface="Times New Roman" panose="02020603050405020304" pitchFamily="18" charset="0"/>
                <a:cs typeface="Times New Roman" panose="02020603050405020304" pitchFamily="18" charset="0"/>
              </a:rPr>
              <a:t>5. DEMO </a:t>
            </a:r>
            <a:br>
              <a:rPr lang="en-US" sz="4800" b="1" dirty="0">
                <a:solidFill>
                  <a:srgbClr val="262626"/>
                </a:solidFill>
                <a:latin typeface="Times New Roman" panose="02020603050405020304" pitchFamily="18" charset="0"/>
                <a:cs typeface="Times New Roman" panose="02020603050405020304" pitchFamily="18" charset="0"/>
              </a:rPr>
            </a:br>
            <a:endParaRPr lang="en-US" sz="4800" dirty="0">
              <a:solidFill>
                <a:srgbClr val="262626"/>
              </a:solidFill>
              <a:latin typeface="Times New Roman" panose="02020603050405020304" pitchFamily="18" charset="0"/>
              <a:cs typeface="Times New Roman" panose="02020603050405020304" pitchFamily="18" charset="0"/>
            </a:endParaRPr>
          </a:p>
        </p:txBody>
      </p:sp>
      <p:pic>
        <p:nvPicPr>
          <p:cNvPr id="6" name="Graphic 5" descr="Laptop"/>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5706533" y="982131"/>
            <a:ext cx="4893735" cy="489373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303867"/>
          </a:xfrm>
        </p:spPr>
        <p:txBody>
          <a:bodyPr>
            <a:normAutofit/>
          </a:bodyPr>
          <a:lstStyle/>
          <a:p>
            <a:pPr>
              <a:lnSpc>
                <a:spcPct val="90000"/>
              </a:lnSpc>
            </a:pPr>
            <a:r>
              <a:rPr lang="en-US" b="1" i="1" dirty="0">
                <a:solidFill>
                  <a:srgbClr val="262626"/>
                </a:solidFill>
                <a:latin typeface="Times New Roman" panose="02020603050405020304" pitchFamily="18" charset="0"/>
                <a:cs typeface="Times New Roman" panose="02020603050405020304" pitchFamily="18" charset="0"/>
              </a:rPr>
              <a:t>6. </a:t>
            </a:r>
            <a:r>
              <a:rPr lang="en-US" b="1" i="1" dirty="0" smtClean="0">
                <a:solidFill>
                  <a:srgbClr val="262626"/>
                </a:solidFill>
                <a:latin typeface="Times New Roman" panose="02020603050405020304" pitchFamily="18" charset="0"/>
                <a:cs typeface="Times New Roman" panose="02020603050405020304" pitchFamily="18" charset="0"/>
              </a:rPr>
              <a:t>Conclusion and development direction</a:t>
            </a:r>
            <a:endParaRPr lang="en-US" b="1" i="1" dirty="0">
              <a:solidFill>
                <a:srgbClr val="26262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95402" y="2556932"/>
            <a:ext cx="6256866" cy="3318936"/>
          </a:xfrm>
        </p:spPr>
        <p:txBody>
          <a:bodyPr>
            <a:normAutofit/>
          </a:bodyPr>
          <a:lstStyle/>
          <a:p>
            <a:pPr marL="0" indent="0" algn="just">
              <a:spcAft>
                <a:spcPts val="600"/>
              </a:spcAft>
              <a:buNone/>
            </a:pPr>
            <a:r>
              <a:rPr lang="en-US" b="1" dirty="0">
                <a:solidFill>
                  <a:srgbClr val="262626"/>
                </a:solidFill>
                <a:effectLst/>
                <a:latin typeface="Times New Roman" panose="02020603050405020304" pitchFamily="18" charset="0"/>
                <a:ea typeface="Calibri" panose="020F0502020204030204" pitchFamily="34" charset="0"/>
              </a:rPr>
              <a:t>4.1. </a:t>
            </a:r>
            <a:r>
              <a:rPr lang="en-US" b="1" dirty="0" smtClean="0">
                <a:solidFill>
                  <a:srgbClr val="262626"/>
                </a:solidFill>
                <a:effectLst/>
                <a:latin typeface="Times New Roman" panose="02020603050405020304" pitchFamily="18" charset="0"/>
                <a:ea typeface="Calibri" panose="020F0502020204030204" pitchFamily="34" charset="0"/>
              </a:rPr>
              <a:t>Conclude</a:t>
            </a:r>
            <a:endParaRPr lang="en-US" b="1" dirty="0">
              <a:solidFill>
                <a:srgbClr val="262626"/>
              </a:solidFill>
              <a:effectLst/>
              <a:latin typeface="Times New Roman" panose="02020603050405020304" pitchFamily="18" charset="0"/>
              <a:ea typeface="Calibri" panose="020F0502020204030204" pitchFamily="34" charset="0"/>
            </a:endParaRPr>
          </a:p>
          <a:p>
            <a:pPr marL="0" indent="0" algn="just">
              <a:spcAft>
                <a:spcPts val="600"/>
              </a:spcAft>
              <a:buNone/>
            </a:pPr>
            <a:r>
              <a:rPr lang="en-US" b="1" dirty="0">
                <a:solidFill>
                  <a:srgbClr val="262626"/>
                </a:solidFill>
                <a:effectLst/>
                <a:latin typeface="Times New Roman" panose="02020603050405020304" pitchFamily="18" charset="0"/>
                <a:ea typeface="Calibri" panose="020F0502020204030204" pitchFamily="34" charset="0"/>
              </a:rPr>
              <a:t>	4.1.1. </a:t>
            </a:r>
            <a:r>
              <a:rPr lang="en-US" b="1" dirty="0" smtClean="0">
                <a:solidFill>
                  <a:srgbClr val="262626"/>
                </a:solidFill>
                <a:effectLst/>
                <a:latin typeface="Times New Roman" panose="02020603050405020304" pitchFamily="18" charset="0"/>
                <a:ea typeface="Calibri" panose="020F0502020204030204" pitchFamily="34" charset="0"/>
              </a:rPr>
              <a:t>Reach</a:t>
            </a:r>
            <a:endParaRPr lang="en-US" b="1" dirty="0">
              <a:solidFill>
                <a:srgbClr val="262626"/>
              </a:solidFill>
              <a:effectLst/>
              <a:latin typeface="Times New Roman" panose="02020603050405020304" pitchFamily="18" charset="0"/>
              <a:ea typeface="Calibri" panose="020F0502020204030204" pitchFamily="34" charset="0"/>
            </a:endParaRPr>
          </a:p>
          <a:p>
            <a:pPr marL="800100" lvl="1" indent="-342900" algn="just">
              <a:spcBef>
                <a:spcPts val="600"/>
              </a:spcBef>
              <a:buFont typeface="Symbol" panose="05050102010706020507" pitchFamily="18" charset="2"/>
              <a:buChar char=""/>
              <a:tabLst>
                <a:tab pos="90170" algn="l"/>
              </a:tabLst>
            </a:pPr>
            <a:r>
              <a:rPr lang="en-US" sz="2400" dirty="0" smtClean="0">
                <a:solidFill>
                  <a:srgbClr val="262626"/>
                </a:solidFill>
                <a:effectLst/>
                <a:latin typeface="Times New Roman" panose="02020603050405020304" pitchFamily="18" charset="0"/>
                <a:ea typeface="Arial" panose="020B0604020202020204" pitchFamily="34" charset="0"/>
              </a:rPr>
              <a:t>Basically, the project has completed the most important and necessary functions in the project.</a:t>
            </a:r>
            <a:endParaRPr lang="en-US" sz="2400" dirty="0">
              <a:solidFill>
                <a:srgbClr val="262626"/>
              </a:solidFill>
              <a:effectLst/>
            </a:endParaRPr>
          </a:p>
          <a:p>
            <a:pPr marL="800100" lvl="1" indent="-342900" algn="just">
              <a:spcBef>
                <a:spcPts val="600"/>
              </a:spcBef>
              <a:buFont typeface="Symbol" panose="05050102010706020507" pitchFamily="18" charset="2"/>
              <a:buChar char=""/>
              <a:tabLst>
                <a:tab pos="90170" algn="l"/>
              </a:tabLst>
            </a:pPr>
            <a:r>
              <a:rPr lang="en-US" sz="2400" dirty="0" smtClean="0">
                <a:solidFill>
                  <a:srgbClr val="262626"/>
                </a:solidFill>
                <a:effectLst/>
                <a:latin typeface="Times New Roman" panose="02020603050405020304" pitchFamily="18" charset="0"/>
                <a:ea typeface="Arial" panose="020B0604020202020204" pitchFamily="34" charset="0"/>
              </a:rPr>
              <a:t>Complete software with functions required by users.</a:t>
            </a:r>
            <a:r>
              <a:rPr lang="en-US" sz="2400" dirty="0">
                <a:solidFill>
                  <a:srgbClr val="262626"/>
                </a:solidFill>
                <a:effectLst/>
                <a:latin typeface="Times New Roman" panose="02020603050405020304" pitchFamily="18" charset="0"/>
                <a:ea typeface="Arial" panose="020B0604020202020204" pitchFamily="34" charset="0"/>
              </a:rPr>
              <a:t>	</a:t>
            </a:r>
            <a:endParaRPr lang="en-US" sz="2400" dirty="0">
              <a:solidFill>
                <a:srgbClr val="262626"/>
              </a:solidFill>
              <a:effectLst/>
            </a:endParaRPr>
          </a:p>
        </p:txBody>
      </p:sp>
      <p:pic>
        <p:nvPicPr>
          <p:cNvPr id="20" name="Graphic 19" descr="Checkmark"/>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085026" y="2757636"/>
            <a:ext cx="2739728" cy="2739728"/>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solidFill>
                  <a:srgbClr val="262626"/>
                </a:solidFill>
                <a:latin typeface="Times New Roman" panose="02020603050405020304" pitchFamily="18" charset="0"/>
                <a:cs typeface="Times New Roman" panose="02020603050405020304" pitchFamily="18" charset="0"/>
              </a:rPr>
              <a:t>6. </a:t>
            </a:r>
            <a:r>
              <a:rPr lang="en-US" b="1" i="1" dirty="0" smtClean="0">
                <a:solidFill>
                  <a:srgbClr val="262626"/>
                </a:solidFill>
                <a:latin typeface="Times New Roman" panose="02020603050405020304" pitchFamily="18" charset="0"/>
                <a:cs typeface="Times New Roman" panose="02020603050405020304" pitchFamily="18" charset="0"/>
              </a:rPr>
              <a:t>Conclusion and development direction</a:t>
            </a:r>
            <a:endParaRPr lang="en-US" dirty="0"/>
          </a:p>
        </p:txBody>
      </p:sp>
      <p:sp>
        <p:nvSpPr>
          <p:cNvPr id="3" name="Content Placeholder 2"/>
          <p:cNvSpPr>
            <a:spLocks noGrp="1"/>
          </p:cNvSpPr>
          <p:nvPr>
            <p:ph idx="1"/>
          </p:nvPr>
        </p:nvSpPr>
        <p:spPr>
          <a:xfrm>
            <a:off x="1295402" y="2366188"/>
            <a:ext cx="9601196" cy="3830426"/>
          </a:xfrm>
        </p:spPr>
        <p:txBody>
          <a:bodyPr>
            <a:noAutofit/>
          </a:bodyPr>
          <a:lstStyle/>
          <a:p>
            <a:pPr marL="0" indent="0" algn="just">
              <a:spcBef>
                <a:spcPts val="0"/>
              </a:spcBef>
              <a:spcAft>
                <a:spcPts val="0"/>
              </a:spcAft>
              <a:buNone/>
            </a:pPr>
            <a:r>
              <a:rPr lang="vi-VN" b="1" dirty="0"/>
              <a:t>4.1.2. </a:t>
            </a:r>
            <a:r>
              <a:rPr lang="en-US" b="1" dirty="0" smtClean="0"/>
              <a:t>Restriction</a:t>
            </a:r>
            <a:endParaRPr lang="vi-VN" b="1" dirty="0"/>
          </a:p>
          <a:p>
            <a:pPr marL="0" indent="0" algn="just">
              <a:spcBef>
                <a:spcPts val="500"/>
              </a:spcBef>
              <a:spcAft>
                <a:spcPts val="0"/>
              </a:spcAft>
              <a:buNone/>
            </a:pPr>
            <a:r>
              <a:rPr lang="en-US" dirty="0" smtClean="0"/>
              <a:t>Besides the advantages that have been achieved, there are also some limitations that we face. Due to the limited amount of knowledge and limited time to implement the topic, we could not achieve the set goal to the maximum, the following are our limitations:</a:t>
            </a:r>
            <a:endParaRPr lang="vi-VN" dirty="0"/>
          </a:p>
          <a:p>
            <a:pPr lvl="1" algn="just">
              <a:spcBef>
                <a:spcPts val="500"/>
              </a:spcBef>
              <a:spcAft>
                <a:spcPts val="0"/>
              </a:spcAft>
              <a:buFont typeface="Wingdings" panose="05000000000000000000" pitchFamily="2" charset="2"/>
              <a:buChar char="Ø"/>
            </a:pPr>
            <a:r>
              <a:rPr lang="en-US" sz="2400" dirty="0"/>
              <a:t> </a:t>
            </a:r>
            <a:r>
              <a:rPr lang="en-US" sz="2400" dirty="0" smtClean="0"/>
              <a:t>The interface is not beautiful yet</a:t>
            </a:r>
            <a:r>
              <a:rPr lang="vi-VN" sz="2400" dirty="0" smtClean="0"/>
              <a:t>.</a:t>
            </a:r>
            <a:endParaRPr lang="vi-VN" sz="2400" dirty="0"/>
          </a:p>
          <a:p>
            <a:pPr lvl="1" algn="just">
              <a:spcBef>
                <a:spcPts val="500"/>
              </a:spcBef>
              <a:spcAft>
                <a:spcPts val="0"/>
              </a:spcAft>
              <a:buFont typeface="Wingdings" panose="05000000000000000000" pitchFamily="2" charset="2"/>
              <a:buChar char="Ø"/>
            </a:pPr>
            <a:r>
              <a:rPr lang="en-US" sz="2400" dirty="0" smtClean="0"/>
              <a:t> The functions are still limited, have not really created many functions to be more suitable for users</a:t>
            </a:r>
            <a:r>
              <a:rPr lang="vi-VN" sz="2400" dirty="0" smtClean="0"/>
              <a:t>.</a:t>
            </a:r>
            <a:endParaRPr lang="vi-VN" sz="2400" dirty="0"/>
          </a:p>
          <a:p>
            <a:pPr lvl="1" algn="just">
              <a:spcBef>
                <a:spcPts val="500"/>
              </a:spcBef>
              <a:spcAft>
                <a:spcPts val="0"/>
              </a:spcAft>
              <a:buFont typeface="Wingdings" panose="05000000000000000000" pitchFamily="2" charset="2"/>
              <a:buChar char="Ø"/>
            </a:pPr>
            <a:r>
              <a:rPr lang="en-US" sz="2400" dirty="0"/>
              <a:t> </a:t>
            </a:r>
            <a:r>
              <a:rPr lang="en-US" sz="2400" dirty="0" smtClean="0"/>
              <a:t>The system model has not been optimized much</a:t>
            </a:r>
            <a:r>
              <a:rPr lang="vi-VN" sz="2400" dirty="0" smtClean="0"/>
              <a:t>.</a:t>
            </a:r>
            <a:endParaRPr lang="en-US" sz="24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solidFill>
                  <a:srgbClr val="262626"/>
                </a:solidFill>
                <a:latin typeface="Times New Roman" panose="02020603050405020304" pitchFamily="18" charset="0"/>
                <a:cs typeface="Times New Roman" panose="02020603050405020304" pitchFamily="18" charset="0"/>
              </a:rPr>
              <a:t>6. </a:t>
            </a:r>
            <a:r>
              <a:rPr lang="en-US" b="1" i="1" dirty="0" smtClean="0">
                <a:solidFill>
                  <a:srgbClr val="262626"/>
                </a:solidFill>
                <a:latin typeface="Times New Roman" panose="02020603050405020304" pitchFamily="18" charset="0"/>
                <a:cs typeface="Times New Roman" panose="02020603050405020304" pitchFamily="18" charset="0"/>
              </a:rPr>
              <a:t>Conclusion and development direction</a:t>
            </a:r>
            <a:endParaRPr lang="en-US" dirty="0"/>
          </a:p>
        </p:txBody>
      </p:sp>
      <p:sp>
        <p:nvSpPr>
          <p:cNvPr id="3" name="Content Placeholder 2"/>
          <p:cNvSpPr>
            <a:spLocks noGrp="1"/>
          </p:cNvSpPr>
          <p:nvPr>
            <p:ph idx="1"/>
          </p:nvPr>
        </p:nvSpPr>
        <p:spPr/>
        <p:txBody>
          <a:bodyPr>
            <a:normAutofit/>
          </a:bodyPr>
          <a:lstStyle/>
          <a:p>
            <a:pPr marL="0" indent="0" algn="just">
              <a:lnSpc>
                <a:spcPct val="150000"/>
              </a:lnSpc>
              <a:buNone/>
            </a:pPr>
            <a:r>
              <a:rPr lang="en-US" sz="2800" b="1" dirty="0">
                <a:latin typeface="Times New Roman" panose="02020603050405020304" pitchFamily="18" charset="0"/>
                <a:cs typeface="Times New Roman" panose="02020603050405020304" pitchFamily="18" charset="0"/>
              </a:rPr>
              <a:t>4.1.3. </a:t>
            </a:r>
            <a:r>
              <a:rPr lang="en-US" sz="2800" b="1" dirty="0" smtClean="0">
                <a:latin typeface="Times New Roman" panose="02020603050405020304" pitchFamily="18" charset="0"/>
                <a:cs typeface="Times New Roman" panose="02020603050405020304" pitchFamily="18" charset="0"/>
              </a:rPr>
              <a:t>Development</a:t>
            </a:r>
            <a:endParaRPr lang="en-US" sz="2800" b="1"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Continue to learn to improve as well as hone your knowledge to build larger-scale applications.</a:t>
            </a:r>
            <a:endParaRPr lang="en-US" sz="2800"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Efforts to perfect the application and be able to commercialize</a:t>
            </a:r>
            <a:r>
              <a:rPr lang="vi-VN"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pSp>
        <p:nvGrpSpPr>
          <p:cNvPr id="7" name="Group 6"/>
          <p:cNvGrpSpPr>
            <a:grpSpLocks noGrp="1" noUngrp="1" noRot="1" noChangeAspect="1" noMove="1" noResize="1"/>
          </p:cNvGrpSpPr>
          <p:nvPr/>
        </p:nvGrpSpPr>
        <p:grpSpPr>
          <a:xfrm>
            <a:off x="-16934" y="0"/>
            <a:ext cx="12231160" cy="6856214"/>
            <a:chOff x="-16934" y="0"/>
            <a:chExt cx="12231160" cy="6856214"/>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a:stretch>
              <a:fillRect/>
            </a:stretch>
          </p:blipFill>
          <p:spPr>
            <a:xfrm>
              <a:off x="-16934" y="3147609"/>
              <a:ext cx="2478024" cy="612648"/>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a:stretch>
              <a:fillRect/>
            </a:stretch>
          </p:blipFill>
          <p:spPr>
            <a:xfrm>
              <a:off x="9736202" y="3147609"/>
              <a:ext cx="2478024" cy="612648"/>
            </a:xfrm>
            <a:prstGeom prst="rect">
              <a:avLst/>
            </a:prstGeom>
          </p:spPr>
        </p:pic>
      </p:grpSp>
      <p:cxnSp>
        <p:nvCxnSpPr>
          <p:cNvPr id="13" name="Straight Connector 12"/>
          <p:cNvCxnSpPr>
            <a:cxnSpLocks noGrp="1" noRot="1" noChangeAspect="1" noMove="1" noResize="1" noEditPoints="1" noAdjustHandles="1" noChangeArrowheads="1" noChangeShapeType="1"/>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5" name="Rectangle 14"/>
          <p:cNvSpPr>
            <a:spLocks noGrp="1" noRot="1" noChangeAspect="1" noMove="1" noResize="1" noEditPoints="1" noAdjustHandles="1" noChangeArrowheads="1" noChangeShapeType="1" noTextEdit="1"/>
          </p:cNvSpPr>
          <p:nvPr/>
        </p:nvSpPr>
        <p:spPr>
          <a:xfrm>
            <a:off x="0" y="0"/>
            <a:ext cx="12192000" cy="6858000"/>
          </a:xfrm>
          <a:prstGeom prst="rect">
            <a:avLst/>
          </a:prstGeom>
          <a:blipFill>
            <a:blip r:embed="rId5"/>
            <a:stretch>
              <a:fillRect/>
            </a:stretch>
          </a:blipFill>
          <a:ln w="15875" cap="flat" cmpd="sng" algn="ctr">
            <a:solidFill>
              <a:srgbClr val="AB946B">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Aharoni" panose="020B0604020202020204" pitchFamily="2" charset="-79"/>
              <a:cs typeface="Aharoni" panose="020B0604020202020204" pitchFamily="2" charset="-79"/>
            </a:endParaRPr>
          </a:p>
        </p:txBody>
      </p:sp>
      <p:pic>
        <p:nvPicPr>
          <p:cNvPr id="17" name="Picture 16"/>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19" name="Straight Connector 18"/>
          <p:cNvCxnSpPr>
            <a:cxnSpLocks noGrp="1" noRot="1" noChangeAspect="1" noMove="1" noResize="1" noEditPoints="1" noAdjustHandles="1" noChangeArrowheads="1" noChangeShapeType="1"/>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8" name="Title 17"/>
          <p:cNvSpPr>
            <a:spLocks noGrp="1"/>
          </p:cNvSpPr>
          <p:nvPr>
            <p:ph type="title"/>
          </p:nvPr>
        </p:nvSpPr>
        <p:spPr>
          <a:xfrm>
            <a:off x="3282069" y="2801999"/>
            <a:ext cx="5938896" cy="1303867"/>
          </a:xfrm>
        </p:spPr>
        <p:txBody>
          <a:bodyPr>
            <a:normAutofit fontScale="90000"/>
            <a:scene3d>
              <a:camera prst="perspectiveRight"/>
              <a:lightRig rig="threePt" dir="t"/>
            </a:scene3d>
          </a:bodyPr>
          <a:lstStyle/>
          <a:p>
            <a:r>
              <a:rPr kumimoji="0" lang="en-US" sz="4400" b="0" i="1" u="none" strike="noStrike" cap="none" spc="0" normalizeH="0" baseline="0" noProof="0" dirty="0" smtClean="0">
                <a:ln w="0"/>
                <a:solidFill>
                  <a:schemeClr val="tx1"/>
                </a:solidFill>
                <a:effectLst>
                  <a:outerShdw blurRad="38100" dist="19050" dir="2700000" algn="tl" rotWithShape="0">
                    <a:schemeClr val="dk1">
                      <a:alpha val="40000"/>
                    </a:schemeClr>
                  </a:outerShdw>
                </a:effectLst>
                <a:uLnTx/>
                <a:uFillTx/>
                <a:latin typeface="Arial" panose="020B0604020202020204" pitchFamily="34" charset="0"/>
                <a:cs typeface="Arial" panose="020B0604020202020204" pitchFamily="34" charset="0"/>
              </a:rPr>
              <a:t>Thanks you for</a:t>
            </a:r>
            <a:r>
              <a:rPr kumimoji="0" lang="en-US" sz="4400" b="0" i="1" u="none" strike="noStrike" cap="none" spc="0" normalizeH="0" noProof="0" dirty="0" smtClean="0">
                <a:ln w="0"/>
                <a:solidFill>
                  <a:schemeClr val="tx1"/>
                </a:solidFill>
                <a:effectLst>
                  <a:outerShdw blurRad="38100" dist="19050" dir="2700000" algn="tl" rotWithShape="0">
                    <a:schemeClr val="dk1">
                      <a:alpha val="40000"/>
                    </a:schemeClr>
                  </a:outerShdw>
                </a:effectLst>
                <a:uLnTx/>
                <a:uFillTx/>
                <a:latin typeface="Arial" panose="020B0604020202020204" pitchFamily="34" charset="0"/>
                <a:cs typeface="Arial" panose="020B0604020202020204" pitchFamily="34" charset="0"/>
              </a:rPr>
              <a:t> listening</a:t>
            </a:r>
            <a:endParaRPr lang="en-US"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pSp>
        <p:nvGrpSpPr>
          <p:cNvPr id="35" name="Group 34"/>
          <p:cNvGrpSpPr>
            <a:grpSpLocks noGrp="1" noUngrp="1" noRot="1" noChangeAspect="1" noMove="1" noResize="1"/>
          </p:cNvGrpSpPr>
          <p:nvPr/>
        </p:nvGrpSpPr>
        <p:grpSpPr>
          <a:xfrm>
            <a:off x="-15736" y="0"/>
            <a:ext cx="12229962" cy="6856214"/>
            <a:chOff x="-15736" y="0"/>
            <a:chExt cx="12229962" cy="6856214"/>
          </a:xfrm>
        </p:grpSpPr>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50" name="Rectangle 36"/>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8" name="Picture 37"/>
            <p:cNvPicPr>
              <a:picLocks noChangeAspect="1"/>
            </p:cNvPicPr>
            <p:nvPr/>
          </p:nvPicPr>
          <p:blipFill rotWithShape="1">
            <a:blip r:embed="rId4">
              <a:extLst>
                <a:ext uri="{28A0092B-C50C-407E-A947-70E740481C1C}">
                  <a14:useLocalDpi xmlns:a14="http://schemas.microsoft.com/office/drawing/2010/main" val="0"/>
                </a:ext>
              </a:extLst>
            </a:blip>
            <a:srcRect/>
            <a:stretch>
              <a:fillRect/>
            </a:stretch>
          </p:blipFill>
          <p:spPr>
            <a:xfrm>
              <a:off x="-15736" y="3153832"/>
              <a:ext cx="777240" cy="606425"/>
            </a:xfrm>
            <a:prstGeom prst="rect">
              <a:avLst/>
            </a:prstGeom>
          </p:spPr>
        </p:pic>
        <p:pic>
          <p:nvPicPr>
            <p:cNvPr id="39" name="Picture 38"/>
            <p:cNvPicPr>
              <a:picLocks noChangeAspect="1"/>
            </p:cNvPicPr>
            <p:nvPr/>
          </p:nvPicPr>
          <p:blipFill rotWithShape="1">
            <a:blip r:embed="rId4">
              <a:extLst>
                <a:ext uri="{28A0092B-C50C-407E-A947-70E740481C1C}">
                  <a14:useLocalDpi xmlns:a14="http://schemas.microsoft.com/office/drawing/2010/main" val="0"/>
                </a:ext>
              </a:extLst>
            </a:blip>
            <a:srcRect/>
            <a:stretch>
              <a:fillRect/>
            </a:stretch>
          </p:blipFill>
          <p:spPr>
            <a:xfrm>
              <a:off x="11436986" y="3153832"/>
              <a:ext cx="777240" cy="606425"/>
            </a:xfrm>
            <a:prstGeom prst="rect">
              <a:avLst/>
            </a:prstGeom>
          </p:spPr>
        </p:pic>
      </p:grpSp>
      <p:cxnSp>
        <p:nvCxnSpPr>
          <p:cNvPr id="41" name="Straight Connector 40"/>
          <p:cNvCxnSpPr>
            <a:cxnSpLocks noGrp="1" noRot="1" noChangeAspect="1" noMove="1" noResize="1" noEditPoints="1" noAdjustHandles="1" noChangeArrowheads="1" noChangeShapeType="1"/>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52" name="Rectangle 42"/>
          <p:cNvSpPr>
            <a:spLocks noGrp="1" noRot="1" noChangeAspect="1" noMove="1" noResize="1" noEditPoints="1" noAdjustHandles="1" noChangeArrowheads="1" noChangeShapeType="1" noTextEdit="1"/>
          </p:cNvSpPr>
          <p:nvPr/>
        </p:nvSpPr>
        <p:spPr>
          <a:xfrm>
            <a:off x="0" y="0"/>
            <a:ext cx="12192000" cy="6858000"/>
          </a:xfrm>
          <a:prstGeom prst="rect">
            <a:avLst/>
          </a:prstGeom>
          <a:blipFill>
            <a:blip r:embed="rId5"/>
            <a:stretch>
              <a:fillRect/>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26"/>
            </a:endParaRPr>
          </a:p>
        </p:txBody>
      </p:sp>
      <p:grpSp>
        <p:nvGrpSpPr>
          <p:cNvPr id="45" name="Group 44"/>
          <p:cNvGrpSpPr>
            <a:grpSpLocks noGrp="1" noUngrp="1" noRot="1" noChangeAspect="1" noMove="1" noResize="1"/>
          </p:cNvGrpSpPr>
          <p:nvPr/>
        </p:nvGrpSpPr>
        <p:grpSpPr>
          <a:xfrm>
            <a:off x="0" y="0"/>
            <a:ext cx="12188825" cy="6856215"/>
            <a:chOff x="0" y="0"/>
            <a:chExt cx="12188825" cy="6856215"/>
          </a:xfrm>
        </p:grpSpPr>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7" name="Rectangle 46"/>
            <p:cNvSpPr/>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48" name="Picture 47"/>
            <p:cNvPicPr>
              <a:picLocks noChangeAspect="1"/>
            </p:cNvPicPr>
            <p:nvPr/>
          </p:nvPicPr>
          <p:blipFill rotWithShape="1">
            <a:blip r:embed="rId7">
              <a:extLst>
                <a:ext uri="{28A0092B-C50C-407E-A947-70E740481C1C}">
                  <a14:useLocalDpi xmlns:a14="http://schemas.microsoft.com/office/drawing/2010/main" val="0"/>
                </a:ext>
              </a:extLst>
            </a:blip>
            <a:srcRect r="5093"/>
            <a:stretch>
              <a:fillRect/>
            </a:stretch>
          </p:blipFill>
          <p:spPr>
            <a:xfrm rot="5400000">
              <a:off x="5706471" y="76265"/>
              <a:ext cx="758952" cy="606425"/>
            </a:xfrm>
            <a:prstGeom prst="rect">
              <a:avLst/>
            </a:prstGeom>
          </p:spPr>
        </p:pic>
        <p:pic>
          <p:nvPicPr>
            <p:cNvPr id="49" name="Picture 48"/>
            <p:cNvPicPr>
              <a:picLocks noChangeAspect="1"/>
            </p:cNvPicPr>
            <p:nvPr/>
          </p:nvPicPr>
          <p:blipFill rotWithShape="1">
            <a:blip r:embed="rId7">
              <a:extLst>
                <a:ext uri="{28A0092B-C50C-407E-A947-70E740481C1C}">
                  <a14:useLocalDpi xmlns:a14="http://schemas.microsoft.com/office/drawing/2010/main" val="0"/>
                </a:ext>
              </a:extLst>
            </a:blip>
            <a:srcRect r="5093"/>
            <a:stretch>
              <a:fillRect/>
            </a:stretch>
          </p:blipFill>
          <p:spPr>
            <a:xfrm rot="5400000">
              <a:off x="5706470" y="6173526"/>
              <a:ext cx="758952" cy="606425"/>
            </a:xfrm>
            <a:prstGeom prst="rect">
              <a:avLst/>
            </a:prstGeom>
          </p:spPr>
        </p:pic>
      </p:grpSp>
      <p:sp>
        <p:nvSpPr>
          <p:cNvPr id="2" name="Title 1"/>
          <p:cNvSpPr>
            <a:spLocks noGrp="1"/>
          </p:cNvSpPr>
          <p:nvPr>
            <p:ph type="ctrTitle"/>
          </p:nvPr>
        </p:nvSpPr>
        <p:spPr>
          <a:xfrm>
            <a:off x="1295402" y="982132"/>
            <a:ext cx="9601196" cy="1303867"/>
          </a:xfrm>
        </p:spPr>
        <p:txBody>
          <a:bodyPr vert="horz" lIns="91440" tIns="45720" rIns="91440" bIns="45720" rtlCol="0" anchor="ctr">
            <a:normAutofit/>
          </a:bodyPr>
          <a:lstStyle/>
          <a:p>
            <a:pPr lvl="0"/>
            <a:r>
              <a:rPr lang="en-US" sz="4400"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Topic:</a:t>
            </a:r>
            <a:endParaRPr lang="en-US" sz="44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1" name="Straight Connector 50"/>
          <p:cNvCxnSpPr>
            <a:cxnSpLocks noGrp="1" noRot="1" noChangeAspect="1" noMove="1" noResize="1" noEditPoints="1" noAdjustHandles="1" noChangeArrowheads="1" noChangeShapeType="1"/>
          </p:cNvCxnSpPr>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Subtitle 2"/>
          <p:cNvSpPr>
            <a:spLocks noGrp="1"/>
          </p:cNvSpPr>
          <p:nvPr>
            <p:ph type="subTitle" idx="1"/>
          </p:nvPr>
        </p:nvSpPr>
        <p:spPr>
          <a:xfrm>
            <a:off x="1295402" y="2422902"/>
            <a:ext cx="9601196" cy="3475229"/>
          </a:xfrm>
        </p:spPr>
        <p:txBody>
          <a:bodyPr vert="horz" lIns="91440" tIns="45720" rIns="91440" bIns="45720" rtlCol="0" anchor="t">
            <a:noAutofit/>
          </a:bodyPr>
          <a:lstStyle/>
          <a:p>
            <a:pPr algn="just"/>
            <a:r>
              <a:rPr lang="en-US" sz="2800" dirty="0" smtClean="0">
                <a:solidFill>
                  <a:schemeClr val="tx1">
                    <a:lumMod val="85000"/>
                    <a:lumOff val="15000"/>
                  </a:schemeClr>
                </a:solidFill>
                <a:latin typeface="Times New Roman" panose="02020603050405020304" pitchFamily="18" charset="0"/>
                <a:cs typeface="Times New Roman" panose="02020603050405020304" pitchFamily="18" charset="0"/>
              </a:rPr>
              <a:t>Build an application to simulate movie ticket booking for cinemas. This application is as follows:</a:t>
            </a:r>
          </a:p>
          <a:p>
            <a:pPr algn="just"/>
            <a:r>
              <a:rPr lang="en-US" sz="2800" dirty="0" smtClean="0">
                <a:solidFill>
                  <a:schemeClr val="tx1">
                    <a:lumMod val="85000"/>
                    <a:lumOff val="15000"/>
                  </a:schemeClr>
                </a:solidFill>
                <a:latin typeface="Times New Roman" panose="02020603050405020304" pitchFamily="18" charset="0"/>
                <a:cs typeface="Times New Roman" panose="02020603050405020304" pitchFamily="18" charset="0"/>
              </a:rPr>
              <a:t>	+ Class Server: generates multiple movie titles along with movie information and maintains it to allow the client to perform transactions.</a:t>
            </a:r>
          </a:p>
          <a:p>
            <a:pPr algn="just"/>
            <a:r>
              <a:rPr lang="en-US" sz="2800" dirty="0" smtClean="0">
                <a:solidFill>
                  <a:schemeClr val="tx1">
                    <a:lumMod val="85000"/>
                    <a:lumOff val="15000"/>
                  </a:schemeClr>
                </a:solidFill>
                <a:latin typeface="Times New Roman" panose="02020603050405020304" pitchFamily="18" charset="0"/>
                <a:cs typeface="Times New Roman" panose="02020603050405020304" pitchFamily="18" charset="0"/>
              </a:rPr>
              <a:t>	+ Class Client: is a program that allows customers to watch movies, book tickets, buy tickets, pay tickets on demand.</a:t>
            </a:r>
            <a:endParaRPr lang="en-US" sz="28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grpSp>
        <p:nvGrpSpPr>
          <p:cNvPr id="10" name="Group 9"/>
          <p:cNvGrpSpPr>
            <a:grpSpLocks noGrp="1" noUngrp="1" noRot="1" noChangeAspect="1" noMove="1" noResize="1"/>
          </p:cNvGrpSpPr>
          <p:nvPr/>
        </p:nvGrpSpPr>
        <p:grpSpPr>
          <a:xfrm>
            <a:off x="0" y="0"/>
            <a:ext cx="12188825" cy="6856215"/>
            <a:chOff x="0" y="0"/>
            <a:chExt cx="12188825" cy="6856215"/>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p:cNvSpPr/>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r="5093"/>
            <a:stretch>
              <a:fillRect/>
            </a:stretch>
          </p:blipFill>
          <p:spPr>
            <a:xfrm rot="5400000">
              <a:off x="5706471" y="76265"/>
              <a:ext cx="758952" cy="606425"/>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r="5093"/>
            <a:stretch>
              <a:fillRect/>
            </a:stretch>
          </p:blipFill>
          <p:spPr>
            <a:xfrm rot="5400000">
              <a:off x="5706470" y="6173526"/>
              <a:ext cx="758952" cy="606425"/>
            </a:xfrm>
            <a:prstGeom prst="rect">
              <a:avLst/>
            </a:prstGeom>
          </p:spPr>
        </p:pic>
      </p:grpSp>
      <p:sp>
        <p:nvSpPr>
          <p:cNvPr id="2" name="Title 1"/>
          <p:cNvSpPr>
            <a:spLocks noGrp="1"/>
          </p:cNvSpPr>
          <p:nvPr>
            <p:ph type="title"/>
          </p:nvPr>
        </p:nvSpPr>
        <p:spPr>
          <a:xfrm>
            <a:off x="1295402" y="982132"/>
            <a:ext cx="9601196" cy="1303867"/>
          </a:xfrm>
        </p:spPr>
        <p:txBody>
          <a:bodyPr>
            <a:normAutofit/>
          </a:bodyPr>
          <a:lstStyle/>
          <a:p>
            <a:r>
              <a:rPr lang="en-US" sz="5400" b="1" i="1" dirty="0" smtClean="0">
                <a:solidFill>
                  <a:schemeClr val="accent1"/>
                </a:solidFill>
                <a:latin typeface="Times New Roman" panose="02020603050405020304" pitchFamily="18" charset="0"/>
                <a:cs typeface="Times New Roman" panose="02020603050405020304" pitchFamily="18" charset="0"/>
              </a:rPr>
              <a:t>Content</a:t>
            </a:r>
            <a:endParaRPr lang="en-US" sz="5400" b="1" i="1" dirty="0">
              <a:solidFill>
                <a:schemeClr val="accent1"/>
              </a:solidFill>
              <a:latin typeface="Times New Roman" panose="02020603050405020304" pitchFamily="18" charset="0"/>
              <a:cs typeface="Times New Roman" panose="02020603050405020304" pitchFamily="18" charset="0"/>
            </a:endParaRPr>
          </a:p>
        </p:txBody>
      </p:sp>
      <p:cxnSp>
        <p:nvCxnSpPr>
          <p:cNvPr id="16" name="Straight Connector 15"/>
          <p:cNvCxnSpPr>
            <a:cxnSpLocks noGrp="1" noRot="1" noChangeAspect="1" noMove="1" noResize="1" noEditPoints="1" noAdjustHandles="1" noChangeArrowheads="1" noChangeShapeType="1"/>
          </p:cNvCxnSpPr>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
          </p:nvPr>
        </p:nvSpPr>
        <p:spPr>
          <a:xfrm>
            <a:off x="1295401" y="2509177"/>
            <a:ext cx="9601196" cy="3739221"/>
          </a:xfrm>
        </p:spPr>
        <p:txBody>
          <a:bodyPr>
            <a:normAutofit fontScale="85000" lnSpcReduction="20000"/>
          </a:bodyPr>
          <a:lstStyle/>
          <a:p>
            <a:pPr marL="457200" indent="-457200">
              <a:buClr>
                <a:schemeClr val="tx1"/>
              </a:buClr>
              <a:buFont typeface="+mj-lt"/>
              <a:buAutoNum type="arabicPeriod"/>
            </a:pPr>
            <a:r>
              <a:rPr lang="en-US" sz="4000" i="0" u="none" strike="noStrike" dirty="0">
                <a:solidFill>
                  <a:srgbClr val="000000"/>
                </a:solidFill>
                <a:effectLst/>
                <a:latin typeface="Times New Roman" panose="02020603050405020304" pitchFamily="18" charset="0"/>
              </a:rPr>
              <a:t> </a:t>
            </a:r>
            <a:r>
              <a:rPr lang="en-US" sz="4000" i="0" u="none" strike="noStrike" dirty="0" smtClean="0">
                <a:solidFill>
                  <a:srgbClr val="000000"/>
                </a:solidFill>
                <a:effectLst/>
                <a:latin typeface="Times New Roman" panose="02020603050405020304" pitchFamily="18" charset="0"/>
              </a:rPr>
              <a:t>Reasons for choosing the topic</a:t>
            </a:r>
            <a:endParaRPr lang="en-US" sz="4000" i="0" u="none" strike="noStrike" dirty="0">
              <a:solidFill>
                <a:srgbClr val="000000"/>
              </a:solidFill>
              <a:effectLst/>
              <a:latin typeface="Times New Roman" panose="02020603050405020304" pitchFamily="18" charset="0"/>
            </a:endParaRPr>
          </a:p>
          <a:p>
            <a:pPr marL="457200" indent="-457200">
              <a:buClr>
                <a:schemeClr val="tx1"/>
              </a:buClr>
              <a:buFont typeface="+mj-lt"/>
              <a:buAutoNum type="arabicPeriod"/>
            </a:pPr>
            <a:r>
              <a:rPr lang="en-US" sz="4000" i="0" u="none" strike="noStrike" dirty="0">
                <a:solidFill>
                  <a:srgbClr val="000000"/>
                </a:solidFill>
                <a:effectLst/>
                <a:latin typeface="Times New Roman" panose="02020603050405020304" pitchFamily="18" charset="0"/>
              </a:rPr>
              <a:t> </a:t>
            </a:r>
            <a:r>
              <a:rPr lang="en-US" sz="4000" i="0" u="none" strike="noStrike" dirty="0" smtClean="0">
                <a:solidFill>
                  <a:srgbClr val="000000"/>
                </a:solidFill>
                <a:effectLst/>
                <a:latin typeface="Times New Roman" panose="02020603050405020304" pitchFamily="18" charset="0"/>
              </a:rPr>
              <a:t>Theoretical basis</a:t>
            </a:r>
            <a:endParaRPr lang="en-US" sz="4000" i="0" u="none" strike="noStrike" dirty="0">
              <a:solidFill>
                <a:srgbClr val="000000"/>
              </a:solidFill>
              <a:effectLst/>
              <a:latin typeface="Times New Roman" panose="02020603050405020304" pitchFamily="18" charset="0"/>
            </a:endParaRPr>
          </a:p>
          <a:p>
            <a:pPr marL="457200" indent="-457200">
              <a:buClr>
                <a:schemeClr val="tx1"/>
              </a:buClr>
              <a:buFont typeface="+mj-lt"/>
              <a:buAutoNum type="arabicPeriod"/>
            </a:pPr>
            <a:r>
              <a:rPr lang="en-US" sz="4000" i="0" u="none" strike="noStrike" dirty="0">
                <a:solidFill>
                  <a:srgbClr val="000000"/>
                </a:solidFill>
                <a:effectLst/>
                <a:latin typeface="Times New Roman" panose="02020603050405020304" pitchFamily="18" charset="0"/>
              </a:rPr>
              <a:t> </a:t>
            </a:r>
            <a:r>
              <a:rPr lang="en-US" sz="4000" i="0" u="none" strike="noStrike" dirty="0" smtClean="0">
                <a:solidFill>
                  <a:srgbClr val="000000"/>
                </a:solidFill>
                <a:effectLst/>
                <a:latin typeface="Times New Roman" panose="02020603050405020304" pitchFamily="18" charset="0"/>
              </a:rPr>
              <a:t>System description</a:t>
            </a:r>
            <a:endParaRPr lang="en-US" sz="4000" i="0" u="none" strike="noStrike" dirty="0">
              <a:solidFill>
                <a:srgbClr val="000000"/>
              </a:solidFill>
              <a:effectLst/>
              <a:latin typeface="Times New Roman" panose="02020603050405020304" pitchFamily="18" charset="0"/>
            </a:endParaRPr>
          </a:p>
          <a:p>
            <a:pPr marL="457200" indent="-457200">
              <a:buClr>
                <a:schemeClr val="tx1"/>
              </a:buClr>
              <a:buFont typeface="+mj-lt"/>
              <a:buAutoNum type="arabicPeriod"/>
            </a:pPr>
            <a:r>
              <a:rPr lang="en-US" sz="4000" dirty="0">
                <a:solidFill>
                  <a:srgbClr val="000000"/>
                </a:solidFill>
                <a:latin typeface="Times New Roman" panose="02020603050405020304" pitchFamily="18" charset="0"/>
              </a:rPr>
              <a:t> </a:t>
            </a:r>
            <a:r>
              <a:rPr lang="en-US" sz="4000" dirty="0" smtClean="0">
                <a:solidFill>
                  <a:srgbClr val="000000"/>
                </a:solidFill>
                <a:latin typeface="Times New Roman" panose="02020603050405020304" pitchFamily="18" charset="0"/>
              </a:rPr>
              <a:t>System Diagram</a:t>
            </a:r>
            <a:endParaRPr lang="en-US" sz="4000" i="0" u="none" strike="noStrike" dirty="0" smtClean="0">
              <a:solidFill>
                <a:srgbClr val="000000"/>
              </a:solidFill>
              <a:effectLst/>
              <a:latin typeface="Times New Roman" panose="02020603050405020304" pitchFamily="18" charset="0"/>
            </a:endParaRPr>
          </a:p>
          <a:p>
            <a:pPr marL="457200" indent="-457200">
              <a:buClr>
                <a:schemeClr val="tx1"/>
              </a:buClr>
              <a:buFont typeface="+mj-lt"/>
              <a:buAutoNum type="arabicPeriod"/>
            </a:pPr>
            <a:r>
              <a:rPr lang="en-US" sz="4000" dirty="0" smtClean="0">
                <a:solidFill>
                  <a:srgbClr val="000000"/>
                </a:solidFill>
                <a:latin typeface="Times New Roman" panose="02020603050405020304" pitchFamily="18" charset="0"/>
              </a:rPr>
              <a:t> Demo</a:t>
            </a:r>
          </a:p>
          <a:p>
            <a:pPr marL="457200" indent="-457200">
              <a:buClr>
                <a:schemeClr val="tx1"/>
              </a:buClr>
              <a:buFont typeface="+mj-lt"/>
              <a:buAutoNum type="arabicPeriod"/>
            </a:pPr>
            <a:r>
              <a:rPr lang="en-US" sz="4000" i="0" u="none" strike="noStrike" dirty="0" smtClean="0">
                <a:solidFill>
                  <a:srgbClr val="000000"/>
                </a:solidFill>
                <a:effectLst/>
                <a:latin typeface="Times New Roman" panose="02020603050405020304" pitchFamily="18" charset="0"/>
              </a:rPr>
              <a:t> </a:t>
            </a:r>
            <a:r>
              <a:rPr lang="en-US" sz="4000" i="0" u="none" strike="noStrike" dirty="0" smtClean="0">
                <a:solidFill>
                  <a:srgbClr val="000000"/>
                </a:solidFill>
                <a:effectLst/>
                <a:latin typeface="Times New Roman" panose="02020603050405020304" pitchFamily="18" charset="0"/>
              </a:rPr>
              <a:t>Conclusion </a:t>
            </a:r>
            <a:r>
              <a:rPr lang="en-US" sz="4000" i="0" u="none" strike="noStrike" dirty="0" smtClean="0">
                <a:solidFill>
                  <a:srgbClr val="000000"/>
                </a:solidFill>
                <a:effectLst/>
                <a:latin typeface="Times New Roman" panose="02020603050405020304" pitchFamily="18" charset="0"/>
              </a:rPr>
              <a:t>and development direction</a:t>
            </a:r>
            <a:endParaRPr lang="en-US" sz="4000" i="0" u="none" strike="noStrike" dirty="0">
              <a:solidFill>
                <a:srgbClr val="000000"/>
              </a:solidFill>
              <a:effectLst/>
              <a:latin typeface="Times New Roman" panose="02020603050405020304" pitchFamily="18" charset="0"/>
            </a:endParaRPr>
          </a:p>
        </p:txBody>
      </p:sp>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484631" y="484632"/>
            <a:ext cx="11222737"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421" y="796374"/>
            <a:ext cx="10583158" cy="880027"/>
          </a:xfrm>
        </p:spPr>
        <p:txBody>
          <a:bodyPr>
            <a:normAutofit/>
          </a:bodyPr>
          <a:lstStyle/>
          <a:p>
            <a:r>
              <a:rPr lang="en-US" b="1" i="1" dirty="0" smtClean="0">
                <a:solidFill>
                  <a:srgbClr val="FFFFFF"/>
                </a:solidFill>
                <a:latin typeface="Times New Roman" panose="02020603050405020304" pitchFamily="18" charset="0"/>
                <a:cs typeface="Times New Roman" panose="02020603050405020304" pitchFamily="18" charset="0"/>
              </a:rPr>
              <a:t>1. Reason for choosing the topic</a:t>
            </a:r>
            <a:endParaRPr lang="en-US" b="1" i="1" dirty="0">
              <a:solidFill>
                <a:srgbClr val="FFFFFF"/>
              </a:solidFill>
              <a:latin typeface="Times New Roman" panose="02020603050405020304" pitchFamily="18" charset="0"/>
              <a:cs typeface="Times New Roman" panose="02020603050405020304" pitchFamily="18" charset="0"/>
            </a:endParaRPr>
          </a:p>
        </p:txBody>
      </p:sp>
      <p:sp>
        <p:nvSpPr>
          <p:cNvPr id="12" name="Rectangle 11"/>
          <p:cNvSpPr>
            <a:spLocks noGrp="1" noRot="1" noChangeAspect="1" noMove="1" noResize="1" noEditPoints="1" noAdjustHandles="1" noChangeArrowheads="1" noChangeShapeType="1" noTextEdit="1"/>
          </p:cNvSpPr>
          <p:nvPr/>
        </p:nvSpPr>
        <p:spPr>
          <a:xfrm>
            <a:off x="650747" y="648377"/>
            <a:ext cx="10890504"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14" name="Rectangle 13"/>
          <p:cNvSpPr>
            <a:spLocks noGrp="1" noRot="1" noChangeAspect="1" noMove="1" noResize="1" noEditPoints="1" noAdjustHandles="1" noChangeArrowheads="1" noChangeShapeType="1" noTextEdit="1"/>
          </p:cNvSpPr>
          <p:nvPr/>
        </p:nvSpPr>
        <p:spPr>
          <a:xfrm>
            <a:off x="0" y="2286000"/>
            <a:ext cx="12192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0" y="2286000"/>
            <a:ext cx="11707368" cy="4572000"/>
          </a:xfrm>
        </p:spPr>
        <p:txBody>
          <a:bodyPr>
            <a:noAutofit/>
          </a:bodyPr>
          <a:lstStyle/>
          <a:p>
            <a:pPr lvl="1" algn="just">
              <a:lnSpc>
                <a:spcPct val="150000"/>
              </a:lnSpc>
            </a:pPr>
            <a:r>
              <a:rPr lang="en-US" sz="2400" dirty="0" smtClean="0"/>
              <a:t>In today’s cinemas, the management and organization of movie screenings and ticket sales is always a matter of concern. The manager always faces difficulties in the operation of each department such as movie, </a:t>
            </a:r>
            <a:r>
              <a:rPr lang="en-US" sz="2400" dirty="0" smtClean="0"/>
              <a:t>schedule </a:t>
            </a:r>
            <a:r>
              <a:rPr lang="en-US" sz="2400" dirty="0" smtClean="0"/>
              <a:t>and equipment, and especially the ticketing process. When you want to buy movie tickets, buyers have to go to the theater, wait in line, see if there are still tickets, if there are good seats, if there is a movie they like or not, etc…, which is very passive and annoying and time consuming time.</a:t>
            </a:r>
          </a:p>
          <a:p>
            <a:pPr lvl="2" algn="just">
              <a:lnSpc>
                <a:spcPct val="150000"/>
              </a:lnSpc>
            </a:pPr>
            <a:r>
              <a:rPr lang="en-US" sz="2400" dirty="0" smtClean="0"/>
              <a:t>For that reason, creating a movie ticket management software is </a:t>
            </a:r>
            <a:r>
              <a:rPr lang="en-US" sz="2400" dirty="0" err="1" smtClean="0"/>
              <a:t>esssential</a:t>
            </a:r>
            <a:r>
              <a:rPr lang="en-US" sz="2200" dirty="0" smtClean="0"/>
              <a:t>.</a:t>
            </a:r>
            <a:endParaRPr lang="vi-VN" sz="22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484631" y="484632"/>
            <a:ext cx="11222737"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421" y="796374"/>
            <a:ext cx="10583158" cy="880027"/>
          </a:xfrm>
        </p:spPr>
        <p:txBody>
          <a:bodyPr>
            <a:normAutofit/>
          </a:bodyPr>
          <a:lstStyle/>
          <a:p>
            <a:r>
              <a:rPr lang="en-US" b="1" i="1" dirty="0">
                <a:solidFill>
                  <a:srgbClr val="FFFFFF"/>
                </a:solidFill>
                <a:latin typeface="Times New Roman" panose="02020603050405020304" pitchFamily="18" charset="0"/>
                <a:cs typeface="Times New Roman" panose="02020603050405020304" pitchFamily="18" charset="0"/>
              </a:rPr>
              <a:t>1. </a:t>
            </a:r>
            <a:r>
              <a:rPr lang="en-US" b="1" i="1" dirty="0" smtClean="0">
                <a:solidFill>
                  <a:srgbClr val="FFFFFF"/>
                </a:solidFill>
                <a:latin typeface="Times New Roman" panose="02020603050405020304" pitchFamily="18" charset="0"/>
                <a:cs typeface="Times New Roman" panose="02020603050405020304" pitchFamily="18" charset="0"/>
              </a:rPr>
              <a:t>Reason for choosing the topic</a:t>
            </a:r>
            <a:endParaRPr lang="en-US" dirty="0">
              <a:solidFill>
                <a:srgbClr val="FFFFFF"/>
              </a:solidFill>
            </a:endParaRPr>
          </a:p>
        </p:txBody>
      </p:sp>
      <p:sp>
        <p:nvSpPr>
          <p:cNvPr id="12" name="Rectangle 11"/>
          <p:cNvSpPr>
            <a:spLocks noGrp="1" noRot="1" noChangeAspect="1" noMove="1" noResize="1" noEditPoints="1" noAdjustHandles="1" noChangeArrowheads="1" noChangeShapeType="1" noTextEdit="1"/>
          </p:cNvSpPr>
          <p:nvPr/>
        </p:nvSpPr>
        <p:spPr>
          <a:xfrm>
            <a:off x="650747" y="648377"/>
            <a:ext cx="10890504"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14" name="Rectangle 13"/>
          <p:cNvSpPr>
            <a:spLocks noGrp="1" noRot="1" noChangeAspect="1" noMove="1" noResize="1" noEditPoints="1" noAdjustHandles="1" noChangeArrowheads="1" noChangeShapeType="1" noTextEdit="1"/>
          </p:cNvSpPr>
          <p:nvPr/>
        </p:nvSpPr>
        <p:spPr>
          <a:xfrm>
            <a:off x="0" y="2286000"/>
            <a:ext cx="12192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74754" y="2689934"/>
            <a:ext cx="11332614" cy="4168066"/>
          </a:xfrm>
        </p:spPr>
        <p:txBody>
          <a:bodyPr>
            <a:noAutofit/>
          </a:bodyPr>
          <a:lstStyle/>
          <a:p>
            <a:pPr algn="just">
              <a:lnSpc>
                <a:spcPct val="150000"/>
              </a:lnSpc>
            </a:pPr>
            <a:r>
              <a:rPr lang="en-US" dirty="0" smtClean="0"/>
              <a:t>The movie ticketing management system is built based on the actual needs of customers and managers in order to solve difficulties encountered and reduce many risks in the </a:t>
            </a:r>
            <a:r>
              <a:rPr lang="en-US" dirty="0" smtClean="0"/>
              <a:t>process </a:t>
            </a:r>
            <a:r>
              <a:rPr lang="en-US" dirty="0" smtClean="0"/>
              <a:t>of theater management</a:t>
            </a:r>
          </a:p>
          <a:p>
            <a:pPr algn="just">
              <a:lnSpc>
                <a:spcPct val="150000"/>
              </a:lnSpc>
            </a:pPr>
            <a:r>
              <a:rPr lang="en-US" dirty="0" smtClean="0"/>
              <a:t>The system is aimed at customers and the management staff in the theater. The main function is to manage the booking of movie tickets for cinemas, making it easy for the manger  to control the operation of the theater and convenient for customers to buy tickets.</a:t>
            </a:r>
            <a:endParaRPr lang="vi-VN"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484631" y="484632"/>
            <a:ext cx="11222737"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421" y="796374"/>
            <a:ext cx="10583158" cy="880027"/>
          </a:xfrm>
        </p:spPr>
        <p:txBody>
          <a:bodyPr>
            <a:normAutofit/>
          </a:bodyPr>
          <a:lstStyle/>
          <a:p>
            <a:r>
              <a:rPr lang="en-US" b="1" i="1" dirty="0">
                <a:solidFill>
                  <a:srgbClr val="FFFFFF"/>
                </a:solidFill>
                <a:latin typeface="Times New Roman" panose="02020603050405020304" pitchFamily="18" charset="0"/>
                <a:cs typeface="Times New Roman" panose="02020603050405020304" pitchFamily="18" charset="0"/>
              </a:rPr>
              <a:t>2. </a:t>
            </a:r>
            <a:r>
              <a:rPr lang="en-US" b="1" i="1" dirty="0" smtClean="0">
                <a:solidFill>
                  <a:srgbClr val="FFFFFF"/>
                </a:solidFill>
                <a:latin typeface="Times New Roman" panose="02020603050405020304" pitchFamily="18" charset="0"/>
                <a:cs typeface="Times New Roman" panose="02020603050405020304" pitchFamily="18" charset="0"/>
              </a:rPr>
              <a:t>Theoretical basis</a:t>
            </a:r>
            <a:endParaRPr lang="en-US" sz="6000" dirty="0">
              <a:solidFill>
                <a:srgbClr val="FFFFFF"/>
              </a:solidFill>
            </a:endParaRPr>
          </a:p>
        </p:txBody>
      </p:sp>
      <p:sp>
        <p:nvSpPr>
          <p:cNvPr id="12" name="Rectangle 11"/>
          <p:cNvSpPr>
            <a:spLocks noGrp="1" noRot="1" noChangeAspect="1" noMove="1" noResize="1" noEditPoints="1" noAdjustHandles="1" noChangeArrowheads="1" noChangeShapeType="1" noTextEdit="1"/>
          </p:cNvSpPr>
          <p:nvPr/>
        </p:nvSpPr>
        <p:spPr>
          <a:xfrm>
            <a:off x="650747" y="648377"/>
            <a:ext cx="10890504"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14" name="Rectangle 13"/>
          <p:cNvSpPr>
            <a:spLocks noGrp="1" noRot="1" noChangeAspect="1" noMove="1" noResize="1" noEditPoints="1" noAdjustHandles="1" noChangeArrowheads="1" noChangeShapeType="1" noTextEdit="1"/>
          </p:cNvSpPr>
          <p:nvPr/>
        </p:nvSpPr>
        <p:spPr>
          <a:xfrm>
            <a:off x="0" y="2286000"/>
            <a:ext cx="12192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295401" y="2612255"/>
            <a:ext cx="9601196" cy="3974975"/>
          </a:xfrm>
        </p:spPr>
        <p:txBody>
          <a:bodyPr>
            <a:noAutofit/>
          </a:bodyPr>
          <a:lstStyle/>
          <a:p>
            <a:pPr marL="0" indent="0">
              <a:buNone/>
            </a:pPr>
            <a:r>
              <a:rPr kumimoji="0" lang="en-US" b="1" i="0" u="none" strike="noStrike" kern="1200" cap="none" spc="0" normalizeH="0" baseline="0" noProof="0" dirty="0" smtClean="0">
                <a:ln>
                  <a:solidFill>
                    <a:srgbClr val="92D050"/>
                  </a:solidFill>
                </a:ln>
                <a:solidFill>
                  <a:srgbClr val="92D050"/>
                </a:solidFill>
                <a:effectLst/>
                <a:uLnTx/>
                <a:uFillTx/>
                <a:ea typeface="+mn-ea"/>
                <a:cs typeface="Calibri" panose="020F0502020204030204" pitchFamily="34" charset="0"/>
              </a:rPr>
              <a:t>JAVA</a:t>
            </a:r>
            <a:endParaRPr lang="en-US" b="1" dirty="0">
              <a:ln>
                <a:solidFill>
                  <a:srgbClr val="92D050"/>
                </a:solidFill>
              </a:ln>
              <a:solidFill>
                <a:srgbClr val="92D050"/>
              </a:solidFill>
              <a:cs typeface="Calibri" panose="020F0502020204030204" pitchFamily="34" charset="0"/>
            </a:endParaRPr>
          </a:p>
          <a:p>
            <a:pPr marL="0" indent="0" algn="l">
              <a:buNone/>
            </a:pPr>
            <a:r>
              <a:rPr lang="en-US" dirty="0">
                <a:solidFill>
                  <a:schemeClr val="tx1"/>
                </a:solidFill>
                <a:latin typeface="Times New Roman" panose="02020603050405020304" pitchFamily="18" charset="0"/>
                <a:cs typeface="Times New Roman" panose="02020603050405020304" pitchFamily="18" charset="0"/>
              </a:rPr>
              <a:t>JAVA: </a:t>
            </a:r>
            <a:r>
              <a:rPr lang="en-US" b="0" dirty="0" smtClean="0">
                <a:solidFill>
                  <a:schemeClr val="tx1"/>
                </a:solidFill>
                <a:latin typeface="Times New Roman" panose="02020603050405020304" pitchFamily="18" charset="0"/>
                <a:cs typeface="Times New Roman" panose="02020603050405020304" pitchFamily="18" charset="0"/>
              </a:rPr>
              <a:t>is an </a:t>
            </a:r>
            <a:r>
              <a:rPr lang="en-US" dirty="0" smtClean="0">
                <a:solidFill>
                  <a:schemeClr val="tx1"/>
                </a:solidFill>
                <a:latin typeface="Times New Roman" panose="02020603050405020304" pitchFamily="18" charset="0"/>
                <a:cs typeface="Times New Roman" panose="02020603050405020304" pitchFamily="18" charset="0"/>
              </a:rPr>
              <a:t>object-oriented and class-based programming language</a:t>
            </a:r>
            <a:r>
              <a:rPr lang="vi-VN" b="0" dirty="0" smtClean="0">
                <a:solidFill>
                  <a:schemeClr val="tx1"/>
                </a:solidFill>
                <a:latin typeface="Times New Roman" panose="02020603050405020304" pitchFamily="18" charset="0"/>
                <a:cs typeface="Times New Roman" panose="02020603050405020304" pitchFamily="18" charset="0"/>
              </a:rPr>
              <a:t> </a:t>
            </a:r>
            <a:endParaRPr lang="en-US" b="0" dirty="0">
              <a:solidFill>
                <a:schemeClr val="tx1"/>
              </a:solidFill>
              <a:latin typeface="Times New Roman" panose="02020603050405020304" pitchFamily="18" charset="0"/>
              <a:cs typeface="Times New Roman" panose="02020603050405020304" pitchFamily="18" charset="0"/>
            </a:endParaRPr>
          </a:p>
          <a:p>
            <a:pPr marL="1371600" indent="-457200" algn="l"/>
            <a:r>
              <a:rPr lang="en-US" b="0" dirty="0" smtClean="0">
                <a:solidFill>
                  <a:schemeClr val="tx1"/>
                </a:solidFill>
                <a:latin typeface="Times New Roman" panose="02020603050405020304" pitchFamily="18" charset="0"/>
                <a:cs typeface="Times New Roman" panose="02020603050405020304" pitchFamily="18" charset="0"/>
              </a:rPr>
              <a:t>General features of OOP</a:t>
            </a:r>
            <a:r>
              <a:rPr lang="en-US" b="0" dirty="0">
                <a:solidFill>
                  <a:schemeClr val="tx1"/>
                </a:solidFill>
                <a:latin typeface="Times New Roman" panose="02020603050405020304" pitchFamily="18" charset="0"/>
                <a:cs typeface="Times New Roman" panose="02020603050405020304" pitchFamily="18" charset="0"/>
              </a:rPr>
              <a:t>:</a:t>
            </a:r>
            <a:endParaRPr lang="vi-VN" b="0" dirty="0">
              <a:solidFill>
                <a:schemeClr val="tx1"/>
              </a:solidFill>
              <a:latin typeface="Times New Roman" panose="02020603050405020304" pitchFamily="18" charset="0"/>
              <a:cs typeface="Times New Roman" panose="02020603050405020304" pitchFamily="18" charset="0"/>
            </a:endParaRPr>
          </a:p>
          <a:p>
            <a:pPr marL="1876425" indent="-457200" algn="l">
              <a:buFont typeface="Wingdings" panose="05000000000000000000" pitchFamily="2" charset="2"/>
              <a:buChar char="§"/>
            </a:pPr>
            <a:r>
              <a:rPr lang="en-US" b="0" dirty="0" smtClean="0">
                <a:solidFill>
                  <a:schemeClr val="tx1"/>
                </a:solidFill>
                <a:latin typeface="Times New Roman" panose="02020603050405020304" pitchFamily="18" charset="0"/>
                <a:cs typeface="Times New Roman" panose="02020603050405020304" pitchFamily="18" charset="0"/>
              </a:rPr>
              <a:t>Abstract</a:t>
            </a:r>
            <a:endParaRPr lang="en-US" b="0" dirty="0">
              <a:solidFill>
                <a:schemeClr val="tx1"/>
              </a:solidFill>
              <a:latin typeface="Times New Roman" panose="02020603050405020304" pitchFamily="18" charset="0"/>
              <a:cs typeface="Times New Roman" panose="02020603050405020304" pitchFamily="18" charset="0"/>
            </a:endParaRPr>
          </a:p>
          <a:p>
            <a:pPr marL="1876425" indent="-457200" algn="l">
              <a:buFont typeface="Wingdings" panose="05000000000000000000" pitchFamily="2" charset="2"/>
              <a:buChar char="§"/>
            </a:pPr>
            <a:r>
              <a:rPr lang="en-US" b="0" dirty="0" smtClean="0">
                <a:solidFill>
                  <a:schemeClr val="tx1"/>
                </a:solidFill>
                <a:latin typeface="Times New Roman" panose="02020603050405020304" pitchFamily="18" charset="0"/>
                <a:cs typeface="Times New Roman" panose="02020603050405020304" pitchFamily="18" charset="0"/>
              </a:rPr>
              <a:t>Polymorphism</a:t>
            </a:r>
          </a:p>
          <a:p>
            <a:pPr marL="1876425" indent="-457200" algn="l">
              <a:buFont typeface="Wingdings" panose="05000000000000000000" pitchFamily="2" charset="2"/>
              <a:buChar char="§"/>
            </a:pPr>
            <a:r>
              <a:rPr lang="en-US" b="0" dirty="0" smtClean="0">
                <a:solidFill>
                  <a:schemeClr val="tx1"/>
                </a:solidFill>
                <a:latin typeface="Times New Roman" panose="02020603050405020304" pitchFamily="18" charset="0"/>
                <a:cs typeface="Times New Roman" panose="02020603050405020304" pitchFamily="18" charset="0"/>
              </a:rPr>
              <a:t>Inhe</a:t>
            </a:r>
            <a:r>
              <a:rPr lang="en-US" dirty="0" smtClean="0">
                <a:solidFill>
                  <a:schemeClr val="tx1"/>
                </a:solidFill>
                <a:latin typeface="Times New Roman" panose="02020603050405020304" pitchFamily="18" charset="0"/>
                <a:cs typeface="Times New Roman" panose="02020603050405020304" pitchFamily="18" charset="0"/>
              </a:rPr>
              <a:t>ritance</a:t>
            </a:r>
            <a:endParaRPr lang="en-US" b="0" dirty="0">
              <a:solidFill>
                <a:schemeClr val="tx1"/>
              </a:solidFill>
              <a:latin typeface="Times New Roman" panose="02020603050405020304" pitchFamily="18" charset="0"/>
              <a:cs typeface="Times New Roman" panose="02020603050405020304" pitchFamily="18" charset="0"/>
            </a:endParaRPr>
          </a:p>
          <a:p>
            <a:pPr marL="1876425" indent="-457200" algn="l">
              <a:buFont typeface="Wingdings" panose="05000000000000000000" pitchFamily="2" charset="2"/>
              <a:buChar char="§"/>
            </a:pPr>
            <a:r>
              <a:rPr lang="en-US" b="0" dirty="0" smtClean="0">
                <a:solidFill>
                  <a:schemeClr val="tx1"/>
                </a:solidFill>
                <a:latin typeface="Times New Roman" panose="02020603050405020304" pitchFamily="18" charset="0"/>
                <a:cs typeface="Times New Roman" panose="02020603050405020304" pitchFamily="18" charset="0"/>
              </a:rPr>
              <a:t>Encapsulation</a:t>
            </a:r>
            <a:endParaRPr lang="en-US" b="0" dirty="0">
              <a:solidFill>
                <a:schemeClr val="tx1"/>
              </a:solidFill>
              <a:latin typeface="Times New Roman" panose="02020603050405020304" pitchFamily="18" charset="0"/>
              <a:cs typeface="Times New Roman" panose="02020603050405020304" pitchFamily="18" charset="0"/>
            </a:endParaRPr>
          </a:p>
          <a:p>
            <a:pPr marL="0" indent="0">
              <a:buNone/>
            </a:pPr>
            <a:endParaRPr lang="en-US" dirty="0"/>
          </a:p>
        </p:txBody>
      </p:sp>
    </p:spTree>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484631" y="484632"/>
            <a:ext cx="11222737"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421" y="796374"/>
            <a:ext cx="10583158" cy="880027"/>
          </a:xfrm>
        </p:spPr>
        <p:txBody>
          <a:bodyPr>
            <a:normAutofit/>
          </a:bodyPr>
          <a:lstStyle/>
          <a:p>
            <a:r>
              <a:rPr lang="en-US" b="1" i="1" dirty="0">
                <a:solidFill>
                  <a:srgbClr val="FFFFFF"/>
                </a:solidFill>
                <a:latin typeface="Times New Roman" panose="02020603050405020304" pitchFamily="18" charset="0"/>
                <a:cs typeface="Times New Roman" panose="02020603050405020304" pitchFamily="18" charset="0"/>
              </a:rPr>
              <a:t>2. </a:t>
            </a:r>
            <a:r>
              <a:rPr lang="en-US" b="1" i="1" dirty="0" smtClean="0">
                <a:solidFill>
                  <a:srgbClr val="FFFFFF"/>
                </a:solidFill>
                <a:latin typeface="Times New Roman" panose="02020603050405020304" pitchFamily="18" charset="0"/>
                <a:cs typeface="Times New Roman" panose="02020603050405020304" pitchFamily="18" charset="0"/>
              </a:rPr>
              <a:t>Theoretical basis</a:t>
            </a:r>
            <a:endParaRPr lang="en-US" dirty="0">
              <a:solidFill>
                <a:srgbClr val="FFFFFF"/>
              </a:solidFill>
            </a:endParaRPr>
          </a:p>
        </p:txBody>
      </p:sp>
      <p:sp>
        <p:nvSpPr>
          <p:cNvPr id="12" name="Rectangle 11"/>
          <p:cNvSpPr>
            <a:spLocks noGrp="1" noRot="1" noChangeAspect="1" noMove="1" noResize="1" noEditPoints="1" noAdjustHandles="1" noChangeArrowheads="1" noChangeShapeType="1" noTextEdit="1"/>
          </p:cNvSpPr>
          <p:nvPr/>
        </p:nvSpPr>
        <p:spPr>
          <a:xfrm>
            <a:off x="650747" y="648377"/>
            <a:ext cx="10890504"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14" name="Rectangle 13"/>
          <p:cNvSpPr>
            <a:spLocks noGrp="1" noRot="1" noChangeAspect="1" noMove="1" noResize="1" noEditPoints="1" noAdjustHandles="1" noChangeArrowheads="1" noChangeShapeType="1" noTextEdit="1"/>
          </p:cNvSpPr>
          <p:nvPr/>
        </p:nvSpPr>
        <p:spPr>
          <a:xfrm>
            <a:off x="0" y="2286000"/>
            <a:ext cx="12192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295401" y="2612256"/>
            <a:ext cx="9601196" cy="4001608"/>
          </a:xfrm>
        </p:spPr>
        <p:txBody>
          <a:bodyPr>
            <a:noAutofit/>
          </a:bodyPr>
          <a:lstStyle/>
          <a:p>
            <a:pPr marL="914400" indent="0">
              <a:lnSpc>
                <a:spcPct val="90000"/>
              </a:lnSpc>
              <a:buNone/>
            </a:pPr>
            <a:r>
              <a:rPr kumimoji="0" lang="en-US" b="1" i="0" u="none" strike="noStrike" kern="1200" cap="none" spc="0" normalizeH="0" baseline="0" noProof="0" dirty="0" smtClean="0">
                <a:ln>
                  <a:solidFill>
                    <a:srgbClr val="92D050"/>
                  </a:solidFill>
                </a:ln>
                <a:effectLst/>
                <a:uLnTx/>
                <a:uFillTx/>
                <a:ea typeface="+mn-ea"/>
                <a:cs typeface="Calibri" panose="020F0502020204030204" pitchFamily="34" charset="0"/>
              </a:rPr>
              <a:t>JAVA</a:t>
            </a:r>
            <a:endParaRPr lang="en-US" b="0" dirty="0"/>
          </a:p>
          <a:p>
            <a:pPr marL="914400" indent="0">
              <a:lnSpc>
                <a:spcPct val="90000"/>
              </a:lnSpc>
              <a:buNone/>
            </a:pPr>
            <a:r>
              <a:rPr lang="en-US" b="0" dirty="0">
                <a:latin typeface="Times New Roman" panose="02020603050405020304" pitchFamily="18" charset="0"/>
                <a:cs typeface="Times New Roman" panose="02020603050405020304" pitchFamily="18" charset="0"/>
              </a:rPr>
              <a:t>Java </a:t>
            </a:r>
            <a:r>
              <a:rPr lang="en-US" b="0" dirty="0" smtClean="0">
                <a:latin typeface="Times New Roman" panose="02020603050405020304" pitchFamily="18" charset="0"/>
                <a:cs typeface="Times New Roman" panose="02020603050405020304" pitchFamily="18" charset="0"/>
              </a:rPr>
              <a:t>also has other features:</a:t>
            </a:r>
            <a:endParaRPr lang="vi-VN" b="0" dirty="0">
              <a:latin typeface="Times New Roman" panose="02020603050405020304" pitchFamily="18" charset="0"/>
              <a:cs typeface="Times New Roman" panose="02020603050405020304" pitchFamily="18" charset="0"/>
            </a:endParaRPr>
          </a:p>
          <a:p>
            <a:pPr marL="1762125" indent="-342900">
              <a:lnSpc>
                <a:spcPct val="90000"/>
              </a:lnSpc>
              <a:buFont typeface="Arial" panose="020B0604020202020204" pitchFamily="34" charset="0"/>
              <a:buChar char="•"/>
            </a:pPr>
            <a:r>
              <a:rPr lang="en-US" b="0" dirty="0" smtClean="0">
                <a:latin typeface="Times New Roman" panose="02020603050405020304" pitchFamily="18" charset="0"/>
                <a:cs typeface="Times New Roman" panose="02020603050405020304" pitchFamily="18" charset="0"/>
              </a:rPr>
              <a:t>Independent background</a:t>
            </a:r>
            <a:endParaRPr lang="en-US" b="0" dirty="0">
              <a:latin typeface="Times New Roman" panose="02020603050405020304" pitchFamily="18" charset="0"/>
              <a:cs typeface="Times New Roman" panose="02020603050405020304" pitchFamily="18" charset="0"/>
            </a:endParaRPr>
          </a:p>
          <a:p>
            <a:pPr marL="1762125" indent="-342900">
              <a:lnSpc>
                <a:spcPct val="90000"/>
              </a:lnSpc>
              <a:buFont typeface="Arial" panose="020B0604020202020204" pitchFamily="34" charset="0"/>
              <a:buChar char="•"/>
            </a:pPr>
            <a:r>
              <a:rPr lang="en-US" b="0" dirty="0" smtClean="0">
                <a:latin typeface="Times New Roman" panose="02020603050405020304" pitchFamily="18" charset="0"/>
                <a:cs typeface="Times New Roman" panose="02020603050405020304" pitchFamily="18" charset="0"/>
              </a:rPr>
              <a:t>Simple</a:t>
            </a:r>
            <a:endParaRPr lang="en-US" b="0" dirty="0">
              <a:latin typeface="Times New Roman" panose="02020603050405020304" pitchFamily="18" charset="0"/>
              <a:cs typeface="Times New Roman" panose="02020603050405020304" pitchFamily="18" charset="0"/>
            </a:endParaRPr>
          </a:p>
          <a:p>
            <a:pPr marL="1762125" indent="-342900">
              <a:lnSpc>
                <a:spcPct val="90000"/>
              </a:lnSpc>
              <a:buFont typeface="Arial" panose="020B0604020202020204" pitchFamily="34" charset="0"/>
              <a:buChar char="•"/>
            </a:pPr>
            <a:r>
              <a:rPr lang="en-US" b="0" dirty="0" smtClean="0">
                <a:latin typeface="Times New Roman" panose="02020603050405020304" pitchFamily="18" charset="0"/>
                <a:cs typeface="Times New Roman" panose="02020603050405020304" pitchFamily="18" charset="0"/>
              </a:rPr>
              <a:t>Security</a:t>
            </a:r>
            <a:endParaRPr lang="en-US" b="0" dirty="0">
              <a:latin typeface="Times New Roman" panose="02020603050405020304" pitchFamily="18" charset="0"/>
              <a:cs typeface="Times New Roman" panose="02020603050405020304" pitchFamily="18" charset="0"/>
            </a:endParaRPr>
          </a:p>
          <a:p>
            <a:pPr marL="1762125" indent="-342900">
              <a:lnSpc>
                <a:spcPct val="90000"/>
              </a:lnSpc>
              <a:buFont typeface="Arial" panose="020B0604020202020204" pitchFamily="34" charset="0"/>
              <a:buChar char="•"/>
            </a:pPr>
            <a:r>
              <a:rPr lang="en-US" b="0" dirty="0" smtClean="0">
                <a:latin typeface="Times New Roman" panose="02020603050405020304" pitchFamily="18" charset="0"/>
                <a:cs typeface="Times New Roman" panose="02020603050405020304" pitchFamily="18" charset="0"/>
              </a:rPr>
              <a:t>Multi-threaded</a:t>
            </a:r>
            <a:endParaRPr lang="en-US" b="0" dirty="0">
              <a:latin typeface="Times New Roman" panose="02020603050405020304" pitchFamily="18" charset="0"/>
              <a:cs typeface="Times New Roman" panose="02020603050405020304" pitchFamily="18" charset="0"/>
            </a:endParaRPr>
          </a:p>
          <a:p>
            <a:pPr marL="1762125" indent="-342900">
              <a:lnSpc>
                <a:spcPct val="90000"/>
              </a:lnSpc>
              <a:buFont typeface="Arial" panose="020B0604020202020204" pitchFamily="34" charset="0"/>
              <a:buChar char="•"/>
            </a:pPr>
            <a:r>
              <a:rPr lang="en-US" b="0" dirty="0" smtClean="0">
                <a:latin typeface="Times New Roman" panose="02020603050405020304" pitchFamily="18" charset="0"/>
                <a:cs typeface="Times New Roman" panose="02020603050405020304" pitchFamily="18" charset="0"/>
              </a:rPr>
              <a:t>High performance</a:t>
            </a:r>
            <a:endParaRPr lang="en-US" b="0" dirty="0">
              <a:latin typeface="Times New Roman" panose="02020603050405020304" pitchFamily="18" charset="0"/>
              <a:cs typeface="Times New Roman" panose="02020603050405020304" pitchFamily="18" charset="0"/>
            </a:endParaRPr>
          </a:p>
          <a:p>
            <a:pPr marL="1762125" indent="-342900">
              <a:lnSpc>
                <a:spcPct val="90000"/>
              </a:lnSpc>
              <a:buFont typeface="Arial" panose="020B0604020202020204" pitchFamily="34" charset="0"/>
              <a:buChar char="•"/>
            </a:pPr>
            <a:r>
              <a:rPr lang="en-US" b="0" dirty="0" smtClean="0">
                <a:latin typeface="Times New Roman" panose="02020603050405020304" pitchFamily="18" charset="0"/>
                <a:cs typeface="Times New Roman" panose="02020603050405020304" pitchFamily="18" charset="0"/>
              </a:rPr>
              <a:t>Flexible</a:t>
            </a:r>
            <a:endParaRPr 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484631" y="484632"/>
            <a:ext cx="11222737"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421" y="796374"/>
            <a:ext cx="10583158" cy="880027"/>
          </a:xfrm>
        </p:spPr>
        <p:txBody>
          <a:bodyPr>
            <a:normAutofit/>
          </a:bodyPr>
          <a:lstStyle/>
          <a:p>
            <a:r>
              <a:rPr lang="en-US" b="1" i="1" dirty="0">
                <a:solidFill>
                  <a:srgbClr val="FFFFFF"/>
                </a:solidFill>
                <a:latin typeface="Times New Roman" panose="02020603050405020304" pitchFamily="18" charset="0"/>
                <a:cs typeface="Times New Roman" panose="02020603050405020304" pitchFamily="18" charset="0"/>
              </a:rPr>
              <a:t>2. </a:t>
            </a:r>
            <a:r>
              <a:rPr lang="en-US" b="1" i="1" dirty="0" smtClean="0">
                <a:solidFill>
                  <a:srgbClr val="FFFFFF"/>
                </a:solidFill>
                <a:latin typeface="Times New Roman" panose="02020603050405020304" pitchFamily="18" charset="0"/>
                <a:cs typeface="Times New Roman" panose="02020603050405020304" pitchFamily="18" charset="0"/>
              </a:rPr>
              <a:t>Theoretical basis</a:t>
            </a:r>
            <a:endParaRPr lang="en-US" dirty="0">
              <a:solidFill>
                <a:srgbClr val="FFFFFF"/>
              </a:solidFill>
            </a:endParaRPr>
          </a:p>
        </p:txBody>
      </p:sp>
      <p:sp>
        <p:nvSpPr>
          <p:cNvPr id="12" name="Rectangle 11"/>
          <p:cNvSpPr>
            <a:spLocks noGrp="1" noRot="1" noChangeAspect="1" noMove="1" noResize="1" noEditPoints="1" noAdjustHandles="1" noChangeArrowheads="1" noChangeShapeType="1" noTextEdit="1"/>
          </p:cNvSpPr>
          <p:nvPr/>
        </p:nvSpPr>
        <p:spPr>
          <a:xfrm>
            <a:off x="650747" y="648377"/>
            <a:ext cx="10890504"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14" name="Rectangle 13"/>
          <p:cNvSpPr>
            <a:spLocks noGrp="1" noRot="1" noChangeAspect="1" noMove="1" noResize="1" noEditPoints="1" noAdjustHandles="1" noChangeArrowheads="1" noChangeShapeType="1" noTextEdit="1"/>
          </p:cNvSpPr>
          <p:nvPr/>
        </p:nvSpPr>
        <p:spPr>
          <a:xfrm>
            <a:off x="0" y="2286000"/>
            <a:ext cx="12192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295401" y="2612256"/>
            <a:ext cx="9601196" cy="4001608"/>
          </a:xfrm>
        </p:spPr>
        <p:txBody>
          <a:bodyPr>
            <a:noAutofit/>
          </a:bodyPr>
          <a:lstStyle/>
          <a:p>
            <a:pPr marL="914400" indent="0">
              <a:lnSpc>
                <a:spcPct val="90000"/>
              </a:lnSpc>
              <a:buNone/>
            </a:pPr>
            <a:r>
              <a:rPr lang="en-US" b="1" dirty="0" smtClean="0">
                <a:ln>
                  <a:solidFill>
                    <a:srgbClr val="92D050"/>
                  </a:solidFill>
                </a:ln>
                <a:cs typeface="Calibri" panose="020F0502020204030204" pitchFamily="34" charset="0"/>
              </a:rPr>
              <a:t>LIBRARY</a:t>
            </a:r>
          </a:p>
          <a:p>
            <a:pPr marL="914400" indent="0">
              <a:lnSpc>
                <a:spcPct val="90000"/>
              </a:lnSpc>
              <a:buNone/>
            </a:pPr>
            <a:r>
              <a:rPr lang="en-US" b="0" dirty="0" err="1" smtClean="0"/>
              <a:t>JDateChooser</a:t>
            </a:r>
            <a:endParaRPr lang="en-US" b="0" dirty="0" smtClean="0"/>
          </a:p>
          <a:p>
            <a:pPr marL="914400" indent="0">
              <a:lnSpc>
                <a:spcPct val="90000"/>
              </a:lnSpc>
              <a:buNone/>
            </a:pPr>
            <a:r>
              <a:rPr lang="en-US" dirty="0" err="1" smtClean="0"/>
              <a:t>JTimePicker</a:t>
            </a:r>
            <a:endParaRPr lang="en-US" dirty="0" smtClean="0"/>
          </a:p>
          <a:p>
            <a:pPr marL="914400" indent="0">
              <a:lnSpc>
                <a:spcPct val="90000"/>
              </a:lnSpc>
              <a:buNone/>
            </a:pPr>
            <a:r>
              <a:rPr lang="en-US" b="0" dirty="0" smtClean="0"/>
              <a:t>And more…</a:t>
            </a:r>
          </a:p>
          <a:p>
            <a:pPr marL="914400" indent="0">
              <a:lnSpc>
                <a:spcPct val="90000"/>
              </a:lnSpc>
              <a:buNone/>
            </a:pPr>
            <a:r>
              <a:rPr lang="en-US" b="1" dirty="0" smtClean="0">
                <a:ln>
                  <a:solidFill>
                    <a:srgbClr val="92D050"/>
                  </a:solidFill>
                </a:ln>
                <a:cs typeface="Calibri" panose="020F0502020204030204" pitchFamily="34" charset="0"/>
              </a:rPr>
              <a:t>MySQL</a:t>
            </a:r>
            <a:endParaRPr lang="en-US" b="1" dirty="0">
              <a:ln>
                <a:solidFill>
                  <a:srgbClr val="92D050"/>
                </a:solidFill>
              </a:ln>
              <a:cs typeface="Calibri" panose="020F0502020204030204" pitchFamily="34" charset="0"/>
            </a:endParaRPr>
          </a:p>
        </p:txBody>
      </p:sp>
    </p:spTree>
    <p:extLst>
      <p:ext uri="{BB962C8B-B14F-4D97-AF65-F5344CB8AC3E}">
        <p14:creationId xmlns:p14="http://schemas.microsoft.com/office/powerpoint/2010/main" val="167293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useBgFill="1">
        <p:nvSpPr>
          <p:cNvPr id="30" name="Rectangle 2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a:spLocks noGrp="1" noRot="1" noChangeAspect="1" noMove="1" noResize="1" noEditPoints="1" noAdjustHandles="1" noChangeArrowheads="1" noChangeShapeType="1" noTextEdit="1"/>
          </p:cNvSpPr>
          <p:nvPr/>
        </p:nvSpPr>
        <p:spPr>
          <a:xfrm>
            <a:off x="484631" y="484632"/>
            <a:ext cx="11222737"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421" y="796374"/>
            <a:ext cx="10583158" cy="880027"/>
          </a:xfrm>
        </p:spPr>
        <p:txBody>
          <a:bodyPr>
            <a:normAutofit/>
          </a:bodyPr>
          <a:lstStyle/>
          <a:p>
            <a:r>
              <a:rPr lang="en-US" b="1" i="1" dirty="0">
                <a:solidFill>
                  <a:srgbClr val="FFFFFF"/>
                </a:solidFill>
                <a:latin typeface="Times New Roman" panose="02020603050405020304" pitchFamily="18" charset="0"/>
                <a:cs typeface="Times New Roman" panose="02020603050405020304" pitchFamily="18" charset="0"/>
              </a:rPr>
              <a:t>3. </a:t>
            </a:r>
            <a:r>
              <a:rPr lang="en-US" b="1" i="1" dirty="0" smtClean="0">
                <a:solidFill>
                  <a:srgbClr val="FFFFFF"/>
                </a:solidFill>
                <a:latin typeface="Times New Roman" panose="02020603050405020304" pitchFamily="18" charset="0"/>
                <a:cs typeface="Times New Roman" panose="02020603050405020304" pitchFamily="18" charset="0"/>
              </a:rPr>
              <a:t>Description of the system</a:t>
            </a:r>
            <a:endParaRPr lang="en-US" b="1" i="1" dirty="0">
              <a:solidFill>
                <a:srgbClr val="FFFFFF"/>
              </a:solidFill>
              <a:latin typeface="Times New Roman" panose="02020603050405020304" pitchFamily="18" charset="0"/>
              <a:cs typeface="Times New Roman" panose="02020603050405020304" pitchFamily="18" charset="0"/>
            </a:endParaRPr>
          </a:p>
        </p:txBody>
      </p:sp>
      <p:sp>
        <p:nvSpPr>
          <p:cNvPr id="34" name="Rectangle 33"/>
          <p:cNvSpPr>
            <a:spLocks noGrp="1" noRot="1" noChangeAspect="1" noMove="1" noResize="1" noEditPoints="1" noAdjustHandles="1" noChangeArrowheads="1" noChangeShapeType="1" noTextEdit="1"/>
          </p:cNvSpPr>
          <p:nvPr/>
        </p:nvSpPr>
        <p:spPr>
          <a:xfrm>
            <a:off x="650747" y="648377"/>
            <a:ext cx="10890504"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36" name="Rectangle 35"/>
          <p:cNvSpPr>
            <a:spLocks noGrp="1" noRot="1" noChangeAspect="1" noMove="1" noResize="1" noEditPoints="1" noAdjustHandles="1" noChangeArrowheads="1" noChangeShapeType="1" noTextEdit="1"/>
          </p:cNvSpPr>
          <p:nvPr/>
        </p:nvSpPr>
        <p:spPr>
          <a:xfrm>
            <a:off x="0" y="2286000"/>
            <a:ext cx="12192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4631" y="2433320"/>
            <a:ext cx="11222737" cy="4277360"/>
          </a:xfrm>
        </p:spPr>
        <p:txBody>
          <a:bodyPr>
            <a:noAutofit/>
          </a:bodyPr>
          <a:lstStyle/>
          <a:p>
            <a:pPr algn="just">
              <a:lnSpc>
                <a:spcPct val="90000"/>
              </a:lnSpc>
              <a:buFont typeface="Wingdings" panose="05000000000000000000" pitchFamily="2" charset="2"/>
              <a:buChar char="v"/>
            </a:pPr>
            <a:r>
              <a:rPr lang="en-US" dirty="0" smtClean="0">
                <a:cs typeface="Times New Roman" panose="02020603050405020304" pitchFamily="18" charset="0"/>
              </a:rPr>
              <a:t>Identify the actors that use the site as follows</a:t>
            </a:r>
            <a:r>
              <a:rPr lang="vi-VN" dirty="0" smtClean="0">
                <a:cs typeface="Times New Roman" panose="02020603050405020304" pitchFamily="18" charset="0"/>
              </a:rPr>
              <a:t>:</a:t>
            </a:r>
            <a:endParaRPr lang="vi-VN" dirty="0">
              <a:cs typeface="Times New Roman" panose="02020603050405020304" pitchFamily="18" charset="0"/>
            </a:endParaRPr>
          </a:p>
          <a:p>
            <a:pPr lvl="1" algn="just">
              <a:lnSpc>
                <a:spcPct val="90000"/>
              </a:lnSpc>
              <a:buFont typeface="Arial" panose="020B0604020202020204" pitchFamily="34" charset="0"/>
              <a:buChar char="•"/>
            </a:pPr>
            <a:r>
              <a:rPr lang="en-US" altLang="vi-VN" sz="2400" dirty="0">
                <a:latin typeface="Times New Roman" panose="02020603050405020304" pitchFamily="18" charset="0"/>
                <a:cs typeface="Times New Roman" panose="02020603050405020304" pitchFamily="18" charset="0"/>
              </a:rPr>
              <a:t>Admin</a:t>
            </a:r>
            <a:r>
              <a:rPr lang="vi-VN"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The system manager, including management of </a:t>
            </a:r>
            <a:r>
              <a:rPr lang="en-US" sz="2400" dirty="0" smtClean="0">
                <a:latin typeface="Times New Roman" panose="02020603050405020304" pitchFamily="18" charset="0"/>
                <a:cs typeface="Times New Roman" panose="02020603050405020304" pitchFamily="18" charset="0"/>
              </a:rPr>
              <a:t>screening </a:t>
            </a:r>
            <a:r>
              <a:rPr lang="en-US" sz="2400" dirty="0" smtClean="0">
                <a:latin typeface="Times New Roman" panose="02020603050405020304" pitchFamily="18" charset="0"/>
                <a:cs typeface="Times New Roman" panose="02020603050405020304" pitchFamily="18" charset="0"/>
              </a:rPr>
              <a:t>rooms, seats, movies, movie </a:t>
            </a:r>
            <a:r>
              <a:rPr lang="en-US" sz="2400" dirty="0" smtClean="0">
                <a:latin typeface="Times New Roman" panose="02020603050405020304" pitchFamily="18" charset="0"/>
                <a:cs typeface="Times New Roman" panose="02020603050405020304" pitchFamily="18" charset="0"/>
              </a:rPr>
              <a:t>schedules, users, employee, revenue…</a:t>
            </a:r>
            <a:endParaRPr lang="vi-VN" sz="2400" dirty="0">
              <a:latin typeface="Times New Roman" panose="02020603050405020304" pitchFamily="18" charset="0"/>
              <a:cs typeface="Times New Roman" panose="02020603050405020304" pitchFamily="18" charset="0"/>
            </a:endParaRPr>
          </a:p>
          <a:p>
            <a:pPr lvl="1" algn="just">
              <a:lnSpc>
                <a:spcPct val="90000"/>
              </a:lnSpc>
              <a:buFont typeface="Arial" panose="020B0604020202020204" pitchFamily="34" charset="0"/>
              <a:buChar char="•"/>
            </a:pPr>
            <a:r>
              <a:rPr lang="en-US" altLang="vi-VN" sz="2400" dirty="0" smtClean="0">
                <a:latin typeface="Times New Roman" panose="02020603050405020304" pitchFamily="18" charset="0"/>
                <a:cs typeface="Times New Roman" panose="02020603050405020304" pitchFamily="18" charset="0"/>
              </a:rPr>
              <a:t>Customer</a:t>
            </a:r>
            <a:r>
              <a:rPr lang="vi-VN" sz="2400"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The person who uses the software to book movie tickets.</a:t>
            </a:r>
            <a:endParaRPr lang="vi-VN" sz="2400" dirty="0">
              <a:cs typeface="Times New Roman" panose="02020603050405020304" pitchFamily="18" charset="0"/>
            </a:endParaRPr>
          </a:p>
          <a:p>
            <a:pPr marL="457200" lvl="1" indent="0" algn="just">
              <a:lnSpc>
                <a:spcPct val="90000"/>
              </a:lnSpc>
              <a:buFont typeface="Arial" panose="020B0604020202020204" pitchFamily="34" charset="0"/>
              <a:buNone/>
            </a:pPr>
            <a:endParaRPr lang="vi-VN" sz="2400" dirty="0">
              <a:cs typeface="Times New Roman" panose="02020603050405020304" pitchFamily="18" charset="0"/>
            </a:endParaRPr>
          </a:p>
          <a:p>
            <a:pPr algn="just">
              <a:lnSpc>
                <a:spcPct val="90000"/>
              </a:lnSpc>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Based on the above two factors, our website consists of </a:t>
            </a:r>
            <a:r>
              <a:rPr lang="en-US" dirty="0" smtClean="0">
                <a:latin typeface="Times New Roman" panose="02020603050405020304" pitchFamily="18" charset="0"/>
                <a:cs typeface="Times New Roman" panose="02020603050405020304" pitchFamily="18" charset="0"/>
              </a:rPr>
              <a:t>3 </a:t>
            </a:r>
            <a:r>
              <a:rPr lang="en-US" dirty="0" smtClean="0">
                <a:latin typeface="Times New Roman" panose="02020603050405020304" pitchFamily="18" charset="0"/>
                <a:cs typeface="Times New Roman" panose="02020603050405020304" pitchFamily="18" charset="0"/>
              </a:rPr>
              <a:t>main modules</a:t>
            </a:r>
            <a:r>
              <a:rPr lang="vi-VN"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0" indent="0" algn="just">
              <a:lnSpc>
                <a:spcPct val="90000"/>
              </a:lnSpc>
              <a:buNone/>
            </a:pPr>
            <a:r>
              <a:rPr lang="en-US" dirty="0">
                <a:latin typeface="Times New Roman" panose="02020603050405020304" pitchFamily="18" charset="0"/>
                <a:cs typeface="Times New Roman" panose="02020603050405020304" pitchFamily="18" charset="0"/>
              </a:rPr>
              <a:t>	1</a:t>
            </a:r>
            <a:r>
              <a:rPr lang="vi-VN" dirty="0">
                <a:latin typeface="Times New Roman" panose="02020603050405020304" pitchFamily="18" charset="0"/>
                <a:cs typeface="Times New Roman" panose="02020603050405020304" pitchFamily="18" charset="0"/>
              </a:rPr>
              <a:t> module </a:t>
            </a:r>
            <a:r>
              <a:rPr lang="en-US" dirty="0" smtClean="0">
                <a:latin typeface="Times New Roman" panose="02020603050405020304" pitchFamily="18" charset="0"/>
                <a:cs typeface="Times New Roman" panose="02020603050405020304" pitchFamily="18" charset="0"/>
              </a:rPr>
              <a:t>for admin</a:t>
            </a:r>
            <a:r>
              <a:rPr lang="vi-VN"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1 module for employees,</a:t>
            </a:r>
            <a:r>
              <a:rPr lang="vi-VN"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1</a:t>
            </a:r>
            <a:r>
              <a:rPr lang="vi-VN" dirty="0">
                <a:latin typeface="Times New Roman" panose="02020603050405020304" pitchFamily="18" charset="0"/>
                <a:cs typeface="Times New Roman" panose="02020603050405020304" pitchFamily="18" charset="0"/>
              </a:rPr>
              <a:t> module </a:t>
            </a:r>
            <a:r>
              <a:rPr lang="en-US" dirty="0" smtClean="0">
                <a:latin typeface="Times New Roman" panose="02020603050405020304" pitchFamily="18" charset="0"/>
                <a:cs typeface="Times New Roman" panose="02020603050405020304" pitchFamily="18" charset="0"/>
              </a:rPr>
              <a:t>for customers</a:t>
            </a:r>
            <a:r>
              <a:rPr lang="vi-VN" dirty="0" smtClean="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TotalTime>
  <Words>667</Words>
  <Application>Microsoft Office PowerPoint</Application>
  <PresentationFormat>Widescreen</PresentationFormat>
  <Paragraphs>97</Paragraphs>
  <Slides>19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26</vt:lpstr>
      <vt:lpstr>Aharoni</vt:lpstr>
      <vt:lpstr>바탕</vt:lpstr>
      <vt:lpstr>Arial</vt:lpstr>
      <vt:lpstr>Calibri</vt:lpstr>
      <vt:lpstr>Garamond</vt:lpstr>
      <vt:lpstr>Symbol</vt:lpstr>
      <vt:lpstr>Times New Roman</vt:lpstr>
      <vt:lpstr>Wingdings</vt:lpstr>
      <vt:lpstr>Organic</vt:lpstr>
      <vt:lpstr>EPROJECT SEM 2</vt:lpstr>
      <vt:lpstr>Topic:</vt:lpstr>
      <vt:lpstr>Content</vt:lpstr>
      <vt:lpstr>1. Reason for choosing the topic</vt:lpstr>
      <vt:lpstr>1. Reason for choosing the topic</vt:lpstr>
      <vt:lpstr>2. Theoretical basis</vt:lpstr>
      <vt:lpstr>2. Theoretical basis</vt:lpstr>
      <vt:lpstr>2. Theoretical basis</vt:lpstr>
      <vt:lpstr>3. Description of the system</vt:lpstr>
      <vt:lpstr>3. Description of the system</vt:lpstr>
      <vt:lpstr>3. Description of the system</vt:lpstr>
      <vt:lpstr>3. Description of the system</vt:lpstr>
      <vt:lpstr>4.1 ERD Diagram</vt:lpstr>
      <vt:lpstr>4.1 Database Diagram</vt:lpstr>
      <vt:lpstr>5. DEMO  </vt:lpstr>
      <vt:lpstr>6. Conclusion and development direction</vt:lpstr>
      <vt:lpstr>6. Conclusion and development direction</vt:lpstr>
      <vt:lpstr>6. Conclusion and development direction</vt:lpstr>
      <vt:lpstr>Thanks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PHÂN TÁN</dc:title>
  <dc:creator>Nguyen Thi Tieu Lan</dc:creator>
  <cp:lastModifiedBy>Admin</cp:lastModifiedBy>
  <cp:revision>55</cp:revision>
  <dcterms:created xsi:type="dcterms:W3CDTF">2020-12-05T16:08:00Z</dcterms:created>
  <dcterms:modified xsi:type="dcterms:W3CDTF">2021-12-21T12:11:40Z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1033-11.2.0.9747</vt:lpwstr>
  </property>
</Properties>
</file>